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90" r:id="rId3"/>
    <p:sldId id="257" r:id="rId4"/>
    <p:sldId id="272" r:id="rId5"/>
    <p:sldId id="291" r:id="rId6"/>
    <p:sldId id="261" r:id="rId7"/>
    <p:sldId id="292" r:id="rId8"/>
    <p:sldId id="258" r:id="rId9"/>
    <p:sldId id="265" r:id="rId10"/>
    <p:sldId id="263" r:id="rId11"/>
    <p:sldId id="264" r:id="rId12"/>
    <p:sldId id="266" r:id="rId13"/>
    <p:sldId id="267" r:id="rId14"/>
    <p:sldId id="273" r:id="rId15"/>
    <p:sldId id="294" r:id="rId16"/>
    <p:sldId id="275" r:id="rId17"/>
    <p:sldId id="276" r:id="rId18"/>
    <p:sldId id="268" r:id="rId19"/>
    <p:sldId id="293" r:id="rId20"/>
    <p:sldId id="277" r:id="rId21"/>
    <p:sldId id="284" r:id="rId22"/>
    <p:sldId id="278" r:id="rId23"/>
    <p:sldId id="279" r:id="rId24"/>
    <p:sldId id="283" r:id="rId25"/>
    <p:sldId id="296" r:id="rId26"/>
    <p:sldId id="295" r:id="rId27"/>
    <p:sldId id="286" r:id="rId28"/>
    <p:sldId id="287" r:id="rId29"/>
    <p:sldId id="288" r:id="rId30"/>
    <p:sldId id="289" r:id="rId31"/>
    <p:sldId id="297" r:id="rId32"/>
    <p:sldId id="285" r:id="rId33"/>
    <p:sldId id="300" r:id="rId34"/>
    <p:sldId id="301" r:id="rId35"/>
    <p:sldId id="302" r:id="rId36"/>
    <p:sldId id="303" r:id="rId37"/>
    <p:sldId id="304" r:id="rId38"/>
    <p:sldId id="305" r:id="rId39"/>
    <p:sldId id="281" r:id="rId40"/>
    <p:sldId id="299" r:id="rId41"/>
    <p:sldId id="306" r:id="rId42"/>
    <p:sldId id="298" r:id="rId43"/>
    <p:sldId id="307" r:id="rId44"/>
    <p:sldId id="269" r:id="rId45"/>
    <p:sldId id="308" r:id="rId46"/>
    <p:sldId id="259" r:id="rId47"/>
    <p:sldId id="260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911" autoAdjust="0"/>
  </p:normalViewPr>
  <p:slideViewPr>
    <p:cSldViewPr snapToGrid="0" snapToObjects="1">
      <p:cViewPr varScale="1">
        <p:scale>
          <a:sx n="144" d="100"/>
          <a:sy n="144" d="100"/>
        </p:scale>
        <p:origin x="-14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45" d="100"/>
          <a:sy n="145" d="100"/>
        </p:scale>
        <p:origin x="-447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4EC06-4F76-864C-A64F-0DC77B04E0D8}" type="datetimeFigureOut">
              <a:rPr lang="en-US" smtClean="0"/>
              <a:t>5/9/14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EC3F6-DC2E-6C45-988B-2C35A4FF7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5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guarantees</a:t>
            </a:r>
          </a:p>
          <a:p>
            <a:endParaRPr lang="en-US" dirty="0"/>
          </a:p>
          <a:p>
            <a:r>
              <a:rPr lang="en-US" dirty="0" smtClean="0"/>
              <a:t>Arbitrary cutoffs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31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Fractional common k-</a:t>
            </a:r>
            <a:r>
              <a:rPr lang="en-US" dirty="0" err="1" smtClean="0"/>
              <a:t>mer</a:t>
            </a:r>
            <a:r>
              <a:rPr lang="en-US" dirty="0" smtClean="0"/>
              <a:t> count: For the last measure, the distance is computed based on the minimum count of every k-</a:t>
            </a:r>
            <a:r>
              <a:rPr lang="en-US" dirty="0" err="1" smtClean="0"/>
              <a:t>mer</a:t>
            </a:r>
            <a:r>
              <a:rPr lang="en-US" dirty="0" smtClean="0"/>
              <a:t> in the two sequences, thus if two sequences are very different, the minimums will all be small.</a:t>
            </a:r>
          </a:p>
          <a:p>
            <a:endParaRPr lang="en-US" dirty="0" smtClean="0"/>
          </a:p>
          <a:p>
            <a:r>
              <a:rPr lang="en-US" dirty="0" err="1" smtClean="0"/>
              <a:t>Identiy</a:t>
            </a:r>
          </a:p>
          <a:p>
            <a:r>
              <a:rPr lang="en-US" dirty="0" err="1" smtClean="0"/>
              <a:t>----- Meeting Notes (5/9/14 15:09) -----</a:t>
            </a:r>
          </a:p>
          <a:p>
            <a:r>
              <a:rPr lang="en-US" dirty="0" err="1" smtClean="0"/>
              <a:t>Characters</a:t>
            </a:r>
          </a:p>
          <a:p>
            <a:endParaRPr lang="en-US" dirty="0" err="1" smtClean="0"/>
          </a:p>
          <a:p>
            <a:r>
              <a:rPr lang="en-US" dirty="0" err="1" smtClean="0"/>
              <a:t>TGTG - 2</a:t>
            </a:r>
          </a:p>
          <a:p>
            <a:endParaRPr lang="en-US" dirty="0" err="1" smtClean="0"/>
          </a:p>
          <a:p>
            <a:r>
              <a:rPr lang="en-US" dirty="0" smtClean="0"/>
              <a:t>Add gap character</a:t>
            </a:r>
          </a:p>
          <a:p>
            <a:endParaRPr lang="en-US" dirty="0"/>
          </a:p>
          <a:p>
            <a:r>
              <a:rPr lang="en-US" dirty="0" smtClean="0"/>
              <a:t>Distances</a:t>
            </a:r>
          </a:p>
          <a:p>
            <a:endParaRPr lang="en-US" dirty="0"/>
          </a:p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79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98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Subproblems have a specific set</a:t>
            </a:r>
          </a:p>
          <a:p>
            <a:endParaRPr lang="en-US"/>
          </a:p>
          <a:p>
            <a:r>
              <a:rPr lang="en-US"/>
              <a:t>Recursively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42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(5/9/14 15:09) -----</a:t>
            </a:r>
          </a:p>
          <a:p>
            <a:r>
              <a:rPr lang="en-US" dirty="0" err="1"/>
              <a:t>levenstein</a:t>
            </a:r>
            <a:r>
              <a:rPr lang="en-US" dirty="0"/>
              <a:t> distance</a:t>
            </a:r>
          </a:p>
          <a:p>
            <a:endParaRPr lang="en-US" dirty="0"/>
          </a:p>
          <a:p>
            <a:r>
              <a:rPr lang="en-US" dirty="0" err="1"/>
              <a:t>M_nm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45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highly conservative markers - 16s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36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Philosophical,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51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red square wrong</a:t>
            </a:r>
          </a:p>
          <a:p>
            <a:endParaRPr lang="en-US"/>
          </a:p>
          <a:p>
            <a:r>
              <a:rPr lang="en-US"/>
              <a:t>edit distance</a:t>
            </a:r>
          </a:p>
          <a:p>
            <a:endParaRPr lang="en-US"/>
          </a:p>
          <a:p>
            <a:r>
              <a:rPr lang="en-US"/>
              <a:t>c(1,2)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98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3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0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70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03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Traditional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56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56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Put formula in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09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70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Put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088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97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it goes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(5/9/14 15:09) -----</a:t>
            </a:r>
          </a:p>
          <a:p>
            <a:r>
              <a:rPr lang="en-US" dirty="0"/>
              <a:t>De novo reference</a:t>
            </a:r>
          </a:p>
          <a:p>
            <a:r>
              <a:rPr lang="en-US" dirty="0"/>
              <a:t>How many different kinds of bacteria</a:t>
            </a:r>
          </a:p>
          <a:p>
            <a:endParaRPr lang="en-US" dirty="0"/>
          </a:p>
          <a:p>
            <a:r>
              <a:rPr lang="en-US" dirty="0"/>
              <a:t>Perfect world get whole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2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Quasi-linear</a:t>
            </a:r>
            <a:r>
              <a:rPr lang="en-US" baseline="0" dirty="0" smtClean="0"/>
              <a:t> speedup.</a:t>
            </a:r>
          </a:p>
          <a:p>
            <a:r>
              <a:rPr lang="en-US" baseline="0" dirty="0" smtClean="0"/>
              <a:t>1.5x faster when doubling the </a:t>
            </a:r>
            <a:r>
              <a:rPr lang="en-US" baseline="0" dirty="0" smtClean="0"/>
              <a:t>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17991-8E00-F840-B2D6-5D90041C758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348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57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92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 genes, </a:t>
            </a:r>
            <a:r>
              <a:rPr lang="en-US" dirty="0" err="1" smtClean="0"/>
              <a:t>silva</a:t>
            </a:r>
          </a:p>
          <a:p>
            <a:r>
              <a:rPr lang="en-US" dirty="0" err="1" smtClean="0"/>
              <a:t>----- Meeting Notes (5/9/14 15:09) -----</a:t>
            </a:r>
          </a:p>
          <a:p>
            <a:r>
              <a:rPr lang="en-US" dirty="0" err="1" smtClean="0"/>
              <a:t>Which regions we attend to use.</a:t>
            </a:r>
          </a:p>
          <a:p>
            <a:endParaRPr lang="en-US" dirty="0" err="1" smtClean="0"/>
          </a:p>
          <a:p>
            <a:r>
              <a:rPr lang="en-US" dirty="0" err="1" smtClean="0"/>
              <a:t>Characterize variable regions</a:t>
            </a:r>
          </a:p>
          <a:p>
            <a:endParaRPr lang="en-US" dirty="0" err="1" smtClean="0"/>
          </a:p>
          <a:p>
            <a:r>
              <a:rPr lang="en-US" dirty="0" err="1" smtClean="0"/>
              <a:t>Ill change the picture</a:t>
            </a:r>
          </a:p>
          <a:p>
            <a:endParaRPr lang="en-US" dirty="0" err="1" smtClean="0"/>
          </a:p>
          <a:p>
            <a:r>
              <a:rPr lang="en-US" dirty="0" err="1" smtClean="0"/>
              <a:t>V1-V3, V3-V5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4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Coverage can't assemble</a:t>
            </a:r>
          </a:p>
          <a:p>
            <a:endParaRPr lang="en-US"/>
          </a:p>
          <a:p>
            <a:r>
              <a:rPr lang="en-US"/>
              <a:t>Objective,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64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Population, clustering differences, why cluster 16s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68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Three different shapes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96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26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04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7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5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1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9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4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07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72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0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7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5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8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png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Algorithms for Clustering Highly Conserved</a:t>
            </a:r>
            <a:br>
              <a:rPr lang="en-US" sz="3000" dirty="0" smtClean="0"/>
            </a:br>
            <a:r>
              <a:rPr lang="en-US" sz="3000" dirty="0" smtClean="0"/>
              <a:t>Phylogenetic Markers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Christopher Hill</a:t>
            </a:r>
          </a:p>
          <a:p>
            <a:r>
              <a:rPr lang="en-US" sz="2400" dirty="0" smtClean="0"/>
              <a:t>Advisor: </a:t>
            </a:r>
            <a:r>
              <a:rPr lang="en-US" sz="2400" dirty="0" err="1" smtClean="0"/>
              <a:t>Mihai</a:t>
            </a:r>
            <a:r>
              <a:rPr lang="en-US" sz="2400" dirty="0" smtClean="0"/>
              <a:t> Pop</a:t>
            </a:r>
          </a:p>
          <a:p>
            <a:r>
              <a:rPr lang="en-US" sz="2400" dirty="0" smtClean="0"/>
              <a:t>Preliminary Exam</a:t>
            </a:r>
          </a:p>
          <a:p>
            <a:r>
              <a:rPr lang="en-US" sz="2400" dirty="0" smtClean="0"/>
              <a:t>May 15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, 2014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425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rved Right Arrow 3"/>
          <p:cNvSpPr/>
          <p:nvPr/>
        </p:nvSpPr>
        <p:spPr>
          <a:xfrm flipV="1">
            <a:off x="1274427" y="1529761"/>
            <a:ext cx="1736984" cy="3651011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0807" y="2965381"/>
            <a:ext cx="3644585" cy="9599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5" name="Rounded Rectangle 4"/>
          <p:cNvSpPr/>
          <p:nvPr/>
        </p:nvSpPr>
        <p:spPr>
          <a:xfrm>
            <a:off x="3876596" y="1628176"/>
            <a:ext cx="4111590" cy="73467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1. Select </a:t>
            </a:r>
            <a:r>
              <a:rPr lang="en-US" sz="2400" b="1" dirty="0">
                <a:solidFill>
                  <a:srgbClr val="000000"/>
                </a:solidFill>
              </a:rPr>
              <a:t>a cluster </a:t>
            </a:r>
            <a:r>
              <a:rPr lang="en-US" sz="2400" b="1" dirty="0" smtClean="0">
                <a:solidFill>
                  <a:srgbClr val="000000"/>
                </a:solidFill>
              </a:rPr>
              <a:t>center.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781109" y="4569755"/>
            <a:ext cx="4471671" cy="66172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2. Recruit </a:t>
            </a:r>
            <a:r>
              <a:rPr lang="en-US" sz="2400" b="1" dirty="0">
                <a:solidFill>
                  <a:schemeClr val="tx1"/>
                </a:solidFill>
              </a:rPr>
              <a:t>sequences to </a:t>
            </a:r>
            <a:r>
              <a:rPr lang="en-US" sz="2400" b="1" dirty="0" smtClean="0">
                <a:solidFill>
                  <a:schemeClr val="tx1"/>
                </a:solidFill>
              </a:rPr>
              <a:t>center.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5410558" y="2762497"/>
            <a:ext cx="868335" cy="149079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399420" y="3024948"/>
            <a:ext cx="384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3. Repeat until no more </a:t>
            </a:r>
          </a:p>
          <a:p>
            <a:r>
              <a:rPr lang="en-US" sz="2400" b="1" dirty="0" smtClean="0"/>
              <a:t>sequences remain.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-9548"/>
            <a:ext cx="8229600" cy="1143000"/>
          </a:xfrm>
        </p:spPr>
        <p:txBody>
          <a:bodyPr/>
          <a:lstStyle/>
          <a:p>
            <a:r>
              <a:rPr lang="en-US" dirty="0" smtClean="0"/>
              <a:t>Greedy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4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101639"/>
              </p:ext>
            </p:extLst>
          </p:nvPr>
        </p:nvGraphicFramePr>
        <p:xfrm>
          <a:off x="446246" y="1548977"/>
          <a:ext cx="8264511" cy="3754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4837"/>
                <a:gridCol w="2754837"/>
                <a:gridCol w="275483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Length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Abundance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k-</a:t>
                      </a:r>
                      <a:r>
                        <a:rPr lang="en-US" b="1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mers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429245" y="367472"/>
            <a:ext cx="4111590" cy="5663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1. Select </a:t>
            </a:r>
            <a:r>
              <a:rPr lang="en-US" sz="2400" b="1" dirty="0">
                <a:solidFill>
                  <a:srgbClr val="000000"/>
                </a:solidFill>
              </a:rPr>
              <a:t>a cluster </a:t>
            </a:r>
            <a:r>
              <a:rPr lang="en-US" sz="2400" b="1" dirty="0" smtClean="0">
                <a:solidFill>
                  <a:srgbClr val="000000"/>
                </a:solidFill>
              </a:rPr>
              <a:t>center.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7586" y="3000371"/>
            <a:ext cx="1565247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22889" y="3805598"/>
            <a:ext cx="590254" cy="619942"/>
          </a:xfrm>
          <a:prstGeom prst="rect">
            <a:avLst/>
          </a:prstGeom>
          <a:noFill/>
        </p:spPr>
        <p:txBody>
          <a:bodyPr wrap="none" lIns="156746" tIns="78373" rIns="156746" bIns="78373" rtlCol="0">
            <a:spAutoFit/>
          </a:bodyPr>
          <a:lstStyle/>
          <a:p>
            <a:r>
              <a:rPr lang="en-US" sz="3000" b="1" dirty="0"/>
              <a:t>…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97586" y="3285055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97586" y="3573794"/>
            <a:ext cx="1062191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97586" y="3847508"/>
            <a:ext cx="1062191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97587" y="4425540"/>
            <a:ext cx="71669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84763" y="3417919"/>
            <a:ext cx="232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Run fast </a:t>
            </a:r>
            <a:r>
              <a:rPr lang="en-US" b="1" dirty="0" err="1" smtClean="0"/>
              <a:t>deduplication</a:t>
            </a:r>
            <a:endParaRPr lang="en-US" b="1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1197586" y="4729649"/>
            <a:ext cx="613979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62986" y="3000371"/>
            <a:ext cx="0" cy="92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629400" y="2664598"/>
            <a:ext cx="5976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44501" y="2693729"/>
            <a:ext cx="859074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717932" y="3090021"/>
            <a:ext cx="4452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27016" y="2957046"/>
            <a:ext cx="541590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56799" y="2300004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068274" y="4058410"/>
            <a:ext cx="859074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068274" y="4353152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856799" y="4044833"/>
            <a:ext cx="0" cy="460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911671" y="3156508"/>
            <a:ext cx="4452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744" y="2231324"/>
            <a:ext cx="2367614" cy="286086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38" name="TextBox 37"/>
          <p:cNvSpPr txBox="1"/>
          <p:nvPr/>
        </p:nvSpPr>
        <p:spPr>
          <a:xfrm>
            <a:off x="274988" y="5680047"/>
            <a:ext cx="310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CD-HIT </a:t>
            </a:r>
            <a:r>
              <a:rPr lang="en-US" dirty="0" smtClean="0"/>
              <a:t>(Li et al. 2006)</a:t>
            </a:r>
          </a:p>
          <a:p>
            <a:r>
              <a:rPr lang="en-US" b="1" dirty="0" smtClean="0"/>
              <a:t>UCLUST </a:t>
            </a:r>
            <a:r>
              <a:rPr lang="en-US" dirty="0" smtClean="0"/>
              <a:t>(Edgar 2010)</a:t>
            </a:r>
            <a:br>
              <a:rPr lang="en-US" dirty="0" smtClean="0"/>
            </a:br>
            <a:r>
              <a:rPr lang="en-US" b="1" dirty="0" smtClean="0"/>
              <a:t>DNACLUST</a:t>
            </a:r>
            <a:r>
              <a:rPr lang="en-US" dirty="0" smtClean="0"/>
              <a:t> (</a:t>
            </a:r>
            <a:r>
              <a:rPr lang="en-US" dirty="0" err="1" smtClean="0"/>
              <a:t>Ghodsi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2011)</a:t>
            </a:r>
            <a:endParaRPr lang="en-US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3296231" y="5752551"/>
            <a:ext cx="227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UCLUST</a:t>
            </a:r>
            <a:r>
              <a:rPr lang="en-US" dirty="0" smtClean="0"/>
              <a:t> (Edgar 2010)</a:t>
            </a:r>
            <a:endParaRPr lang="en-US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6123406" y="5722126"/>
            <a:ext cx="285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AbundantOTU</a:t>
            </a:r>
            <a:r>
              <a:rPr lang="en-US" dirty="0" smtClean="0"/>
              <a:t> (Ye 2010)</a:t>
            </a:r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49742" y="2128547"/>
            <a:ext cx="2323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Longest remaining sequence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72999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33757" y="339389"/>
            <a:ext cx="4471671" cy="50107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2. Recruit </a:t>
            </a:r>
            <a:r>
              <a:rPr lang="en-US" sz="2400" b="1" dirty="0">
                <a:solidFill>
                  <a:schemeClr val="tx1"/>
                </a:solidFill>
              </a:rPr>
              <a:t>sequences to </a:t>
            </a:r>
            <a:r>
              <a:rPr lang="en-US" sz="2400" b="1" dirty="0" smtClean="0">
                <a:solidFill>
                  <a:schemeClr val="tx1"/>
                </a:solidFill>
              </a:rPr>
              <a:t>center.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4525" y="2289941"/>
            <a:ext cx="12004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ourier"/>
                <a:cs typeface="Courier"/>
              </a:rPr>
              <a:t>ATGTGA</a:t>
            </a:r>
          </a:p>
          <a:p>
            <a:r>
              <a:rPr lang="en-US" sz="2200" dirty="0">
                <a:solidFill>
                  <a:schemeClr val="accent2"/>
                </a:solidFill>
                <a:latin typeface="Courier"/>
                <a:cs typeface="Courier"/>
              </a:rPr>
              <a:t>x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|||</a:t>
            </a:r>
            <a:r>
              <a:rPr lang="en-US" sz="2200" dirty="0" smtClean="0">
                <a:solidFill>
                  <a:srgbClr val="C0504D"/>
                </a:solidFill>
                <a:latin typeface="Courier"/>
                <a:cs typeface="Courier"/>
              </a:rPr>
              <a:t>x</a:t>
            </a:r>
            <a:r>
              <a:rPr lang="en-US" sz="2200" dirty="0" smtClean="0">
                <a:solidFill>
                  <a:srgbClr val="77933C"/>
                </a:solidFill>
                <a:latin typeface="Courier"/>
                <a:cs typeface="Courier"/>
              </a:rPr>
              <a:t>|</a:t>
            </a:r>
          </a:p>
          <a:p>
            <a:r>
              <a:rPr lang="en-US" sz="2200" dirty="0" smtClean="0">
                <a:latin typeface="Courier"/>
                <a:cs typeface="Courier"/>
              </a:rPr>
              <a:t>-TGTCA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02254" y="5400758"/>
            <a:ext cx="43403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    </a:t>
            </a:r>
            <a:r>
              <a:rPr lang="en-US" i="1" dirty="0" smtClean="0">
                <a:latin typeface="Courier"/>
                <a:cs typeface="Courier"/>
              </a:rPr>
              <a:t>k=2</a:t>
            </a:r>
            <a:r>
              <a:rPr lang="en-US" dirty="0" smtClean="0">
                <a:latin typeface="Courier"/>
                <a:cs typeface="Courier"/>
              </a:rPr>
              <a:t>  AA AC AG AT .. TG TT</a:t>
            </a:r>
          </a:p>
          <a:p>
            <a:r>
              <a:rPr lang="en-US" dirty="0" smtClean="0">
                <a:latin typeface="Courier"/>
                <a:cs typeface="Courier"/>
              </a:rPr>
              <a:t>ATGTGA: [0  0  </a:t>
            </a:r>
            <a:r>
              <a:rPr lang="en-US" dirty="0">
                <a:latin typeface="Courier"/>
                <a:cs typeface="Courier"/>
              </a:rPr>
              <a:t>0</a:t>
            </a:r>
            <a:r>
              <a:rPr lang="en-US" dirty="0" smtClean="0">
                <a:latin typeface="Courier"/>
                <a:cs typeface="Courier"/>
              </a:rPr>
              <a:t>  1  .. 2  0]</a:t>
            </a:r>
          </a:p>
          <a:p>
            <a:r>
              <a:rPr lang="en-US" dirty="0">
                <a:latin typeface="Courier"/>
                <a:cs typeface="Courier"/>
              </a:rPr>
              <a:t>-</a:t>
            </a:r>
            <a:r>
              <a:rPr lang="en-US" dirty="0" smtClean="0">
                <a:latin typeface="Courier"/>
                <a:cs typeface="Courier"/>
              </a:rPr>
              <a:t>TGTCA: [0  0  0  0  .. 1  0]</a:t>
            </a:r>
            <a:endParaRPr lang="en-US" dirty="0">
              <a:latin typeface="Courier"/>
              <a:cs typeface="Courier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605703"/>
              </p:ext>
            </p:extLst>
          </p:nvPr>
        </p:nvGraphicFramePr>
        <p:xfrm>
          <a:off x="5365093" y="2587969"/>
          <a:ext cx="9875707" cy="6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" name="Document" r:id="rId4" imgW="5486400" imgH="381000" progId="Word.Document.12">
                  <p:embed/>
                </p:oleObj>
              </mc:Choice>
              <mc:Fallback>
                <p:oleObj name="Document" r:id="rId4" imgW="5486400" imgH="38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5093" y="2587969"/>
                        <a:ext cx="9875707" cy="685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61091" y="3510215"/>
            <a:ext cx="344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Substitutions, insertions, deletions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89573" y="1552390"/>
            <a:ext cx="3625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Edit (</a:t>
            </a:r>
            <a:r>
              <a:rPr lang="en-US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Levenshtein</a:t>
            </a:r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 distance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12441" y="4780333"/>
            <a:ext cx="2102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K-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mer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distance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6107085" y="1552390"/>
            <a:ext cx="139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Similarity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363721" y="1479972"/>
            <a:ext cx="0" cy="2768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254525" y="4248952"/>
            <a:ext cx="64798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561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95839" y="2647480"/>
            <a:ext cx="1145835" cy="4678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70485" y="1557690"/>
            <a:ext cx="6187508" cy="11648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70485" y="1711453"/>
            <a:ext cx="618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How to calculate </a:t>
            </a:r>
            <a:r>
              <a:rPr lang="en-US" sz="2400" b="1" dirty="0" smtClean="0">
                <a:latin typeface="Calibri"/>
                <a:cs typeface="Calibri"/>
              </a:rPr>
              <a:t>edit distance </a:t>
            </a:r>
            <a:r>
              <a:rPr lang="en-US" sz="2400" dirty="0" smtClean="0">
                <a:latin typeface="Calibri"/>
                <a:cs typeface="Calibri"/>
              </a:rPr>
              <a:t>between: </a:t>
            </a:r>
          </a:p>
          <a:p>
            <a:pPr algn="ctr"/>
            <a:r>
              <a:rPr lang="en-US" sz="2400" dirty="0" smtClean="0">
                <a:latin typeface="Courier"/>
                <a:cs typeface="Courier"/>
              </a:rPr>
              <a:t>AGGTATCGC</a:t>
            </a:r>
            <a:r>
              <a:rPr lang="en-US" sz="2400" dirty="0" smtClean="0">
                <a:latin typeface="Calibri"/>
                <a:cs typeface="Calibri"/>
              </a:rPr>
              <a:t> and </a:t>
            </a:r>
            <a:r>
              <a:rPr lang="en-US" sz="2400" dirty="0" smtClean="0">
                <a:latin typeface="Courier"/>
                <a:cs typeface="Courier"/>
              </a:rPr>
              <a:t>ATGGC</a:t>
            </a:r>
            <a:r>
              <a:rPr lang="en-US" sz="2400" dirty="0" smtClean="0">
                <a:cs typeface="Calibri"/>
              </a:rPr>
              <a:t>?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895839" y="5015064"/>
            <a:ext cx="1145835" cy="46786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853866" y="4309869"/>
            <a:ext cx="5345796" cy="7802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32860" y="4473864"/>
            <a:ext cx="3149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Dynamic programming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8009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18407" y="928431"/>
            <a:ext cx="2358509" cy="46786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Dynamic Programming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260418" y="223236"/>
            <a:ext cx="6445321" cy="7802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99134" y="387231"/>
            <a:ext cx="6006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Break down problem into </a:t>
            </a:r>
            <a:r>
              <a:rPr lang="en-US" sz="2400" i="1" dirty="0" smtClean="0">
                <a:latin typeface="Calibri"/>
                <a:cs typeface="Calibri"/>
              </a:rPr>
              <a:t>easier</a:t>
            </a:r>
            <a:r>
              <a:rPr lang="en-US" sz="2400" dirty="0" smtClean="0">
                <a:latin typeface="Calibri"/>
                <a:cs typeface="Calibri"/>
              </a:rPr>
              <a:t> sub-problems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15102" y="1586161"/>
            <a:ext cx="849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Courier"/>
                <a:cs typeface="Courier"/>
              </a:rPr>
              <a:t>M(</a:t>
            </a:r>
            <a:r>
              <a:rPr lang="en-US" sz="2400" b="1" i="1" dirty="0" err="1" smtClean="0">
                <a:latin typeface="Courier"/>
                <a:cs typeface="Courier"/>
              </a:rPr>
              <a:t>n,m</a:t>
            </a:r>
            <a:r>
              <a:rPr lang="en-US" sz="2400" b="1" i="1" dirty="0" smtClean="0">
                <a:latin typeface="Courier"/>
                <a:cs typeface="Courier"/>
              </a:rPr>
              <a:t>) </a:t>
            </a:r>
            <a:r>
              <a:rPr lang="en-US" sz="2400" b="1" i="1" dirty="0" smtClean="0"/>
              <a:t>– </a:t>
            </a:r>
            <a:r>
              <a:rPr lang="en-US" sz="2400" dirty="0" smtClean="0"/>
              <a:t>Table storing solutions to sub-problems for aligning pattern and the text of lengths </a:t>
            </a:r>
            <a:r>
              <a:rPr lang="en-US" sz="2400" b="1" i="1" dirty="0" smtClean="0"/>
              <a:t>n</a:t>
            </a:r>
            <a:r>
              <a:rPr lang="en-US" sz="2400" dirty="0" smtClean="0"/>
              <a:t> and </a:t>
            </a:r>
            <a:r>
              <a:rPr lang="en-US" sz="2400" b="1" i="1" dirty="0" smtClean="0"/>
              <a:t>m</a:t>
            </a:r>
            <a:r>
              <a:rPr lang="en-US" sz="2400" dirty="0" smtClean="0"/>
              <a:t>,</a:t>
            </a:r>
            <a:r>
              <a:rPr lang="en-US" sz="2400" b="1" i="1" dirty="0" smtClean="0"/>
              <a:t> </a:t>
            </a:r>
            <a:r>
              <a:rPr lang="en-US" sz="2400" dirty="0" smtClean="0"/>
              <a:t>respectively.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72537" y="6100623"/>
            <a:ext cx="7954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Compute </a:t>
            </a:r>
            <a:r>
              <a:rPr lang="en-US" sz="2400" b="1" i="1" dirty="0">
                <a:latin typeface="Courier"/>
                <a:cs typeface="Courier"/>
              </a:rPr>
              <a:t>M</a:t>
            </a:r>
            <a:r>
              <a:rPr lang="en-US" sz="2400" b="1" i="1" dirty="0" smtClean="0">
                <a:latin typeface="Courier"/>
                <a:cs typeface="Courier"/>
              </a:rPr>
              <a:t>(</a:t>
            </a:r>
            <a:r>
              <a:rPr lang="en-US" sz="2400" b="1" i="1" dirty="0" err="1">
                <a:latin typeface="Courier"/>
                <a:cs typeface="Courier"/>
              </a:rPr>
              <a:t>i</a:t>
            </a:r>
            <a:r>
              <a:rPr lang="en-US" sz="2400" b="1" i="1" dirty="0" err="1" smtClean="0">
                <a:latin typeface="Courier"/>
                <a:cs typeface="Courier"/>
              </a:rPr>
              <a:t>,</a:t>
            </a:r>
            <a:r>
              <a:rPr lang="en-US" sz="2400" b="1" i="1" dirty="0" err="1">
                <a:latin typeface="Courier"/>
                <a:cs typeface="Courier"/>
              </a:rPr>
              <a:t>j</a:t>
            </a:r>
            <a:r>
              <a:rPr lang="en-US" sz="2400" b="1" i="1" dirty="0" smtClean="0">
                <a:latin typeface="Courier"/>
                <a:cs typeface="Courier"/>
              </a:rPr>
              <a:t>)</a:t>
            </a:r>
            <a:r>
              <a:rPr lang="en-US" sz="2400" dirty="0" smtClean="0"/>
              <a:t> using previously computed smaller values!</a:t>
            </a:r>
            <a:endParaRPr lang="en-US" sz="24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161994" y="5542608"/>
            <a:ext cx="8848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Courier"/>
                <a:cs typeface="Courier"/>
              </a:rPr>
              <a:t>M(</a:t>
            </a:r>
            <a:r>
              <a:rPr lang="en-US" sz="2400" b="1" i="1" dirty="0" err="1">
                <a:latin typeface="Courier"/>
                <a:cs typeface="Courier"/>
              </a:rPr>
              <a:t>i,j</a:t>
            </a:r>
            <a:r>
              <a:rPr lang="en-US" sz="2400" b="1" i="1" dirty="0" smtClean="0">
                <a:latin typeface="Courier"/>
                <a:cs typeface="Courier"/>
              </a:rPr>
              <a:t>)</a:t>
            </a:r>
            <a:r>
              <a:rPr lang="en-US" sz="2400" b="1" i="1" dirty="0" smtClean="0"/>
              <a:t> – minimum edit distance</a:t>
            </a:r>
            <a:r>
              <a:rPr lang="en-US" sz="2400" dirty="0" smtClean="0"/>
              <a:t> of aligning </a:t>
            </a:r>
            <a:r>
              <a:rPr lang="en-US" sz="2400" b="1" i="1" dirty="0" smtClean="0">
                <a:latin typeface="Calibri"/>
                <a:cs typeface="Calibri"/>
              </a:rPr>
              <a:t>pattern</a:t>
            </a:r>
            <a:r>
              <a:rPr lang="en-US" sz="2400" b="1" i="1" baseline="-25000" dirty="0">
                <a:latin typeface="Courier"/>
                <a:cs typeface="Courier"/>
              </a:rPr>
              <a:t>0</a:t>
            </a:r>
            <a:r>
              <a:rPr lang="en-US" sz="2400" b="1" i="1" baseline="-25000" dirty="0" smtClean="0">
                <a:latin typeface="Courier"/>
                <a:cs typeface="Courier"/>
              </a:rPr>
              <a:t>..i</a:t>
            </a:r>
            <a:r>
              <a:rPr lang="en-US" sz="2400" b="1" i="1" dirty="0" smtClean="0"/>
              <a:t> </a:t>
            </a:r>
            <a:r>
              <a:rPr lang="en-US" sz="2400" dirty="0" smtClean="0"/>
              <a:t>to </a:t>
            </a:r>
            <a:r>
              <a:rPr lang="en-US" sz="2400" b="1" i="1" dirty="0" smtClean="0"/>
              <a:t>text</a:t>
            </a:r>
            <a:r>
              <a:rPr lang="en-US" sz="2400" b="1" i="1" baseline="-25000" dirty="0">
                <a:latin typeface="Courier"/>
                <a:cs typeface="Courier"/>
              </a:rPr>
              <a:t>0</a:t>
            </a:r>
            <a:r>
              <a:rPr lang="en-US" sz="2400" b="1" i="1" baseline="-25000" dirty="0" smtClean="0">
                <a:latin typeface="Courier"/>
                <a:cs typeface="Courier"/>
              </a:rPr>
              <a:t>..j</a:t>
            </a:r>
            <a:endParaRPr lang="en-US" sz="2400" dirty="0">
              <a:latin typeface="Courier"/>
              <a:cs typeface="Courier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479223"/>
              </p:ext>
            </p:extLst>
          </p:nvPr>
        </p:nvGraphicFramePr>
        <p:xfrm>
          <a:off x="2589587" y="2918276"/>
          <a:ext cx="3414972" cy="24605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</a:tblGrid>
              <a:tr h="307568"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7568"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sz="14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836174" y="2426570"/>
            <a:ext cx="1102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Cambria Math"/>
                <a:cs typeface="Cambria Math"/>
              </a:rPr>
              <a:t>Text (</a:t>
            </a:r>
            <a:r>
              <a:rPr lang="en-US" sz="2000" b="1" i="1" dirty="0" smtClean="0">
                <a:latin typeface="Cambria Math"/>
                <a:cs typeface="Cambria Math"/>
              </a:rPr>
              <a:t>t)</a:t>
            </a:r>
            <a:endParaRPr lang="en-US" sz="2000" b="1" i="1" dirty="0">
              <a:latin typeface="Cambria Math"/>
              <a:cs typeface="Cambria Math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417998" y="3937639"/>
            <a:ext cx="1489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Cambria Math"/>
                <a:cs typeface="Cambria Math"/>
              </a:rPr>
              <a:t>Pattern (</a:t>
            </a:r>
            <a:r>
              <a:rPr lang="en-US" sz="2000" b="1" i="1" dirty="0" smtClean="0">
                <a:latin typeface="Cambria Math"/>
                <a:cs typeface="Cambria Math"/>
              </a:rPr>
              <a:t>p)</a:t>
            </a:r>
            <a:endParaRPr lang="en-US" sz="2000" b="1" i="1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16152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902113"/>
              </p:ext>
            </p:extLst>
          </p:nvPr>
        </p:nvGraphicFramePr>
        <p:xfrm>
          <a:off x="2287199" y="641214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66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b="1" dirty="0">
                        <a:solidFill>
                          <a:srgbClr val="FF6600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"/>
                          <a:cs typeface="Courier"/>
                        </a:rPr>
                        <a:t>?</a:t>
                      </a:r>
                      <a:endParaRPr lang="en-US" b="1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11720" y="4687176"/>
            <a:ext cx="104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M(2,4) = </a:t>
            </a:r>
            <a:endParaRPr lang="en-US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209075" y="5456027"/>
            <a:ext cx="738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AGG</a:t>
            </a:r>
            <a:r>
              <a:rPr lang="en-US" dirty="0" smtClean="0">
                <a:latin typeface="Courier"/>
                <a:cs typeface="Courier"/>
              </a:rPr>
              <a:t>T</a:t>
            </a:r>
          </a:p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A--</a:t>
            </a:r>
            <a:r>
              <a:rPr lang="en-US" dirty="0" smtClean="0">
                <a:latin typeface="Courier"/>
                <a:cs typeface="Courier"/>
              </a:rPr>
              <a:t>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70553" y="4605735"/>
            <a:ext cx="877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AGGT</a:t>
            </a:r>
            <a:r>
              <a:rPr lang="en-US" dirty="0" smtClean="0">
                <a:latin typeface="Courier"/>
                <a:cs typeface="Courier"/>
              </a:rPr>
              <a:t>-</a:t>
            </a:r>
          </a:p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A---</a:t>
            </a:r>
            <a:r>
              <a:rPr lang="en-US" dirty="0" smtClean="0">
                <a:latin typeface="Courier"/>
                <a:cs typeface="Courier"/>
              </a:rPr>
              <a:t>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09075" y="3757238"/>
            <a:ext cx="738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AGG</a:t>
            </a:r>
            <a:r>
              <a:rPr lang="en-US" dirty="0" smtClean="0">
                <a:latin typeface="Courier"/>
                <a:cs typeface="Courier"/>
              </a:rPr>
              <a:t>T</a:t>
            </a:r>
          </a:p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A-T</a:t>
            </a:r>
            <a:r>
              <a:rPr lang="en-US" dirty="0" smtClean="0">
                <a:latin typeface="Courier"/>
                <a:cs typeface="Courier"/>
              </a:rPr>
              <a:t>-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Left Brace 10"/>
          <p:cNvSpPr/>
          <p:nvPr/>
        </p:nvSpPr>
        <p:spPr>
          <a:xfrm>
            <a:off x="2490426" y="3965044"/>
            <a:ext cx="276469" cy="1944000"/>
          </a:xfrm>
          <a:prstGeom prst="leftBrace">
            <a:avLst>
              <a:gd name="adj1" fmla="val 172663"/>
              <a:gd name="adj2" fmla="val 4911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15580" y="4687176"/>
            <a:ext cx="60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min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2844650" y="3988281"/>
            <a:ext cx="285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Align </a:t>
            </a:r>
            <a:r>
              <a:rPr lang="en-US" sz="16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1600" b="1" i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0..2</a:t>
            </a:r>
            <a:r>
              <a:rPr lang="en-US" sz="1600" b="1" i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 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t</a:t>
            </a:r>
            <a:r>
              <a:rPr lang="en-US" sz="1600" b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0..3</a:t>
            </a:r>
            <a:r>
              <a:rPr lang="en-US" sz="1600" b="1" dirty="0" smtClean="0"/>
              <a:t> + gap in </a:t>
            </a:r>
            <a:r>
              <a:rPr lang="en-US" sz="1600" b="1" dirty="0" smtClean="0">
                <a:latin typeface="Courier"/>
                <a:cs typeface="Courier"/>
              </a:rPr>
              <a:t>p</a:t>
            </a:r>
            <a:endParaRPr lang="en-US" sz="1600" b="1" i="1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7129" y="130372"/>
            <a:ext cx="1102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Cambria Math"/>
                <a:cs typeface="Cambria Math"/>
              </a:rPr>
              <a:t>Text (</a:t>
            </a:r>
            <a:r>
              <a:rPr lang="en-US" sz="2000" b="1" i="1" dirty="0" smtClean="0">
                <a:latin typeface="Cambria Math"/>
                <a:cs typeface="Cambria Math"/>
              </a:rPr>
              <a:t>t)</a:t>
            </a:r>
            <a:endParaRPr lang="en-US" sz="2000" b="1" i="1" dirty="0">
              <a:latin typeface="Cambria Math"/>
              <a:cs typeface="Cambria Math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217942" y="1924519"/>
            <a:ext cx="1489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Cambria Math"/>
                <a:cs typeface="Cambria Math"/>
              </a:rPr>
              <a:t>Pattern (</a:t>
            </a:r>
            <a:r>
              <a:rPr lang="en-US" sz="2000" b="1" i="1" dirty="0" smtClean="0">
                <a:latin typeface="Cambria Math"/>
                <a:cs typeface="Cambria Math"/>
              </a:rPr>
              <a:t>p)</a:t>
            </a:r>
            <a:endParaRPr lang="en-US" sz="2000" b="1" i="1" dirty="0">
              <a:latin typeface="Cambria Math"/>
              <a:cs typeface="Cambria Math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44650" y="4798940"/>
            <a:ext cx="2770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accent3">
                    <a:lumMod val="75000"/>
                  </a:schemeClr>
                </a:solidFill>
              </a:rPr>
              <a:t>Align </a:t>
            </a:r>
            <a:r>
              <a:rPr lang="en-US" sz="1600" b="1" i="1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16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0..1</a:t>
            </a:r>
            <a:r>
              <a:rPr lang="en-US" sz="1600" b="1" i="1" baseline="-25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to 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t</a:t>
            </a:r>
            <a:r>
              <a:rPr lang="en-US" sz="1600" b="1" baseline="-25000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0..4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600" b="1" dirty="0" smtClean="0"/>
              <a:t>+ </a:t>
            </a:r>
            <a:r>
              <a:rPr lang="en-US" sz="1600" b="1" dirty="0"/>
              <a:t>gap in </a:t>
            </a:r>
            <a:r>
              <a:rPr lang="en-US" sz="1600" b="1" dirty="0" smtClean="0">
                <a:latin typeface="Courier"/>
                <a:cs typeface="Courier"/>
              </a:rPr>
              <a:t>t</a:t>
            </a:r>
            <a:endParaRPr lang="en-US" sz="1600" b="1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2844650" y="5544570"/>
            <a:ext cx="3025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6600"/>
                </a:solidFill>
              </a:rPr>
              <a:t>Align </a:t>
            </a:r>
            <a:r>
              <a:rPr lang="en-US" sz="1600" b="1" i="1" dirty="0" smtClean="0">
                <a:solidFill>
                  <a:srgbClr val="FF6600"/>
                </a:solidFill>
                <a:latin typeface="Courier"/>
                <a:cs typeface="Courier"/>
              </a:rPr>
              <a:t>p</a:t>
            </a:r>
            <a:r>
              <a:rPr lang="en-US" sz="1600" b="1" i="1" baseline="-25000" dirty="0" smtClean="0">
                <a:solidFill>
                  <a:srgbClr val="FF6600"/>
                </a:solidFill>
                <a:latin typeface="Courier"/>
                <a:cs typeface="Courier"/>
              </a:rPr>
              <a:t>0..1</a:t>
            </a:r>
            <a:r>
              <a:rPr lang="en-US" sz="1600" b="1" i="1" baseline="-25000" dirty="0" smtClean="0">
                <a:solidFill>
                  <a:srgbClr val="FF6600"/>
                </a:solidFill>
              </a:rPr>
              <a:t> </a:t>
            </a:r>
            <a:r>
              <a:rPr lang="en-US" sz="1600" b="1" dirty="0" smtClean="0">
                <a:solidFill>
                  <a:srgbClr val="FF6600"/>
                </a:solidFill>
              </a:rPr>
              <a:t>to </a:t>
            </a:r>
            <a:r>
              <a:rPr lang="en-US" sz="1600" b="1" dirty="0" smtClean="0">
                <a:solidFill>
                  <a:srgbClr val="FF6600"/>
                </a:solidFill>
                <a:latin typeface="Courier"/>
                <a:cs typeface="Courier"/>
              </a:rPr>
              <a:t>t</a:t>
            </a:r>
            <a:r>
              <a:rPr lang="en-US" sz="1600" b="1" baseline="-25000" dirty="0" smtClean="0">
                <a:solidFill>
                  <a:srgbClr val="FF6600"/>
                </a:solidFill>
                <a:latin typeface="Courier"/>
                <a:cs typeface="Courier"/>
              </a:rPr>
              <a:t>0..3</a:t>
            </a:r>
            <a:r>
              <a:rPr lang="en-US" sz="1600" b="1" dirty="0" smtClean="0">
                <a:solidFill>
                  <a:srgbClr val="FF6600"/>
                </a:solidFill>
              </a:rPr>
              <a:t> </a:t>
            </a:r>
            <a:r>
              <a:rPr lang="en-US" sz="1600" b="1" dirty="0" smtClean="0"/>
              <a:t>+ cost(‘T’,’T’)</a:t>
            </a:r>
            <a:endParaRPr lang="en-US" sz="1600" b="1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4568626" y="633379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594331" y="6333796"/>
            <a:ext cx="104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M(2,4) = 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320016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89352" y="1691101"/>
            <a:ext cx="953191" cy="33408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2489" y="1700989"/>
            <a:ext cx="1881501" cy="334080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07248" y="1002561"/>
            <a:ext cx="12018209" cy="603001"/>
          </a:xfrm>
          <a:prstGeom prst="rect">
            <a:avLst/>
          </a:prstGeom>
        </p:spPr>
      </p:pic>
      <p:pic>
        <p:nvPicPr>
          <p:cNvPr id="7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99" y="1153374"/>
            <a:ext cx="3300644" cy="387853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3974631" y="1700989"/>
            <a:ext cx="4876942" cy="14031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995533"/>
            <a:ext cx="51748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73683" y="595081"/>
            <a:ext cx="52059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latin typeface="Cambria Math"/>
                <a:cs typeface="Cambria Math"/>
              </a:rPr>
              <a:t>d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2550298" y="3650853"/>
            <a:ext cx="183777" cy="10751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3070893" y="1905941"/>
            <a:ext cx="183777" cy="1264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2261" y="4122782"/>
            <a:ext cx="707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Optimal edit distance </a:t>
            </a:r>
            <a:r>
              <a:rPr lang="en-US" sz="2400" dirty="0" smtClean="0"/>
              <a:t>will</a:t>
            </a:r>
          </a:p>
          <a:p>
            <a:r>
              <a:rPr lang="en-US" sz="2400" dirty="0" smtClean="0"/>
              <a:t>be </a:t>
            </a:r>
            <a:r>
              <a:rPr lang="en-US" sz="2400" dirty="0" smtClean="0"/>
              <a:t>located </a:t>
            </a:r>
            <a:r>
              <a:rPr lang="en-US" sz="2400" b="1" i="1" dirty="0" err="1" smtClean="0"/>
              <a:t>M</a:t>
            </a:r>
            <a:r>
              <a:rPr lang="en-US" sz="2400" i="1" baseline="-25000" dirty="0" err="1" smtClean="0"/>
              <a:t>ij</a:t>
            </a:r>
            <a:endParaRPr lang="en-US" sz="2400" i="1" baseline="-25000" dirty="0" smtClean="0"/>
          </a:p>
        </p:txBody>
      </p:sp>
      <p:sp>
        <p:nvSpPr>
          <p:cNvPr id="15" name="Frame 14"/>
          <p:cNvSpPr/>
          <p:nvPr/>
        </p:nvSpPr>
        <p:spPr>
          <a:xfrm>
            <a:off x="3311964" y="4401723"/>
            <a:ext cx="606971" cy="716456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14" idx="1"/>
          </p:cNvCxnSpPr>
          <p:nvPr/>
        </p:nvCxnSpPr>
        <p:spPr>
          <a:xfrm flipH="1">
            <a:off x="4105908" y="4538281"/>
            <a:ext cx="1206353" cy="187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50298" y="6051073"/>
            <a:ext cx="336779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O(n*m) time and memory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66938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769876"/>
              </p:ext>
            </p:extLst>
          </p:nvPr>
        </p:nvGraphicFramePr>
        <p:xfrm>
          <a:off x="4930322" y="1652108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97575"/>
              </p:ext>
            </p:extLst>
          </p:nvPr>
        </p:nvGraphicFramePr>
        <p:xfrm>
          <a:off x="376491" y="1668409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59742" y="912602"/>
            <a:ext cx="24981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Global alignment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248760" y="912602"/>
            <a:ext cx="32087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Semi-global alignment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1341941" y="4785166"/>
            <a:ext cx="2031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A-GGTATCGC</a:t>
            </a:r>
          </a:p>
          <a:p>
            <a:r>
              <a:rPr lang="en-US" sz="2400" dirty="0" smtClean="0">
                <a:latin typeface="Courier"/>
                <a:cs typeface="Courier"/>
              </a:rPr>
              <a:t>ATGGC-----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1101" y="4785166"/>
            <a:ext cx="1846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AGGTATCGC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ATGGC</a:t>
            </a:r>
            <a:endParaRPr lang="en-US" sz="2400" dirty="0">
              <a:latin typeface="Courier"/>
              <a:cs typeface="Courier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603515" y="1158824"/>
            <a:ext cx="0" cy="38754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Frame 10"/>
          <p:cNvSpPr/>
          <p:nvPr/>
        </p:nvSpPr>
        <p:spPr>
          <a:xfrm>
            <a:off x="8438431" y="4191662"/>
            <a:ext cx="518177" cy="48165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3892909" y="4191662"/>
            <a:ext cx="518177" cy="48165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1947919" y="4224182"/>
            <a:ext cx="810877" cy="481659"/>
          </a:xfrm>
          <a:prstGeom prst="fram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71922" y="6094480"/>
            <a:ext cx="336779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O(n*m) time and memory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273322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258592"/>
              </p:ext>
            </p:extLst>
          </p:nvPr>
        </p:nvGraphicFramePr>
        <p:xfrm>
          <a:off x="4930322" y="2408183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643986"/>
              </p:ext>
            </p:extLst>
          </p:nvPr>
        </p:nvGraphicFramePr>
        <p:xfrm>
          <a:off x="376491" y="2424484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59742" y="1668677"/>
            <a:ext cx="24981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Global alignment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248760" y="1668677"/>
            <a:ext cx="32087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Semi-global alignment</a:t>
            </a:r>
            <a:endParaRPr lang="en-US" sz="2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603515" y="1914899"/>
            <a:ext cx="0" cy="38754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67585" y="397976"/>
            <a:ext cx="447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if we want to limit the amount of edits?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57867" y="1117002"/>
            <a:ext cx="200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example, </a:t>
            </a:r>
            <a:r>
              <a:rPr lang="en-US" i="1" dirty="0" smtClean="0"/>
              <a:t>k</a:t>
            </a:r>
            <a:r>
              <a:rPr lang="en-US" dirty="0" smtClean="0"/>
              <a:t> = 2?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1861" y="5926946"/>
            <a:ext cx="335220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O(k*m) time and memory</a:t>
            </a:r>
            <a:endParaRPr lang="en-US" sz="23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299377" y="5926946"/>
            <a:ext cx="346385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O(n*m) time and memory!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5787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9148461">
            <a:off x="2499188" y="1248466"/>
            <a:ext cx="244816" cy="28386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75222" y="5208440"/>
            <a:ext cx="353669" cy="1559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146217"/>
              </p:ext>
            </p:extLst>
          </p:nvPr>
        </p:nvGraphicFramePr>
        <p:xfrm>
          <a:off x="3642703" y="4874133"/>
          <a:ext cx="5313191" cy="1752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</a:tblGrid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d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2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e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752147"/>
              </p:ext>
            </p:extLst>
          </p:nvPr>
        </p:nvGraphicFramePr>
        <p:xfrm>
          <a:off x="322744" y="777522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28891" y="0"/>
            <a:ext cx="233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Semi-global alignment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3356449" y="3827379"/>
            <a:ext cx="888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ourier"/>
                <a:cs typeface="Courier"/>
              </a:rPr>
              <a:t>d</a:t>
            </a:r>
            <a:r>
              <a:rPr lang="en-US" dirty="0" smtClean="0">
                <a:latin typeface="Courier"/>
                <a:cs typeface="Courier"/>
              </a:rPr>
              <a:t> = 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903" y="5363960"/>
            <a:ext cx="33345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latin typeface="Courier"/>
                <a:cs typeface="Courier"/>
              </a:rPr>
              <a:t>C(</a:t>
            </a:r>
            <a:r>
              <a:rPr lang="en-US" b="1" i="1" dirty="0" err="1" smtClean="0">
                <a:latin typeface="Courier"/>
                <a:cs typeface="Courier"/>
              </a:rPr>
              <a:t>e,d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alibri"/>
                <a:cs typeface="Calibri"/>
              </a:rPr>
              <a:t>last column in </a:t>
            </a:r>
            <a:r>
              <a:rPr lang="en-US" b="1" i="1" dirty="0" smtClean="0">
                <a:latin typeface="Calibri"/>
                <a:cs typeface="Calibri"/>
              </a:rPr>
              <a:t>M </a:t>
            </a:r>
            <a:r>
              <a:rPr lang="en-US" dirty="0" smtClean="0">
                <a:latin typeface="Calibri"/>
                <a:cs typeface="Calibri"/>
              </a:rPr>
              <a:t>on </a:t>
            </a:r>
            <a:r>
              <a:rPr lang="en-US" i="1" dirty="0" smtClean="0">
                <a:cs typeface="Calibri"/>
              </a:rPr>
              <a:t>d-</a:t>
            </a:r>
            <a:r>
              <a:rPr lang="en-US" dirty="0" smtClean="0">
                <a:latin typeface="Calibri"/>
                <a:cs typeface="Calibri"/>
              </a:rPr>
              <a:t>diagonal that contains </a:t>
            </a:r>
            <a:r>
              <a:rPr lang="en-US" i="1" dirty="0" smtClean="0">
                <a:latin typeface="Calibri"/>
                <a:cs typeface="Calibri"/>
              </a:rPr>
              <a:t>e edits.</a:t>
            </a:r>
          </a:p>
          <a:p>
            <a:r>
              <a:rPr lang="en-US" b="1" i="1" dirty="0" smtClean="0">
                <a:latin typeface="Courier"/>
                <a:cs typeface="Courier"/>
              </a:rPr>
              <a:t>C(1,</a:t>
            </a:r>
            <a:r>
              <a:rPr lang="en-US" b="1" i="1" dirty="0">
                <a:latin typeface="Courier"/>
                <a:cs typeface="Courier"/>
              </a:rPr>
              <a:t>2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4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435032" y="6028386"/>
            <a:ext cx="409935" cy="366047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2219378" y="2261846"/>
            <a:ext cx="450125" cy="401934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744" y="311506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388060" y="4359419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56138" y="2131415"/>
            <a:ext cx="4545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Intuition: </a:t>
            </a:r>
            <a:r>
              <a:rPr lang="en-US" dirty="0" smtClean="0"/>
              <a:t>For each diagonal in </a:t>
            </a:r>
            <a:r>
              <a:rPr lang="en-US" b="1" i="1" dirty="0" smtClean="0"/>
              <a:t>M</a:t>
            </a:r>
            <a:r>
              <a:rPr lang="en-US" dirty="0" smtClean="0"/>
              <a:t>, store the last column before the edit number changes.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6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TODO: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41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5137115" y="3103168"/>
            <a:ext cx="3806739" cy="142919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50000"/>
                  <a:satMod val="300000"/>
                  <a:alpha val="54000"/>
                </a:schemeClr>
              </a:gs>
              <a:gs pos="35000">
                <a:schemeClr val="accent6">
                  <a:tint val="37000"/>
                  <a:satMod val="300000"/>
                  <a:alpha val="54000"/>
                </a:schemeClr>
              </a:gs>
              <a:gs pos="100000">
                <a:schemeClr val="accent6">
                  <a:tint val="15000"/>
                  <a:satMod val="350000"/>
                  <a:alpha val="54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32540" y="5152885"/>
            <a:ext cx="353669" cy="1559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583" y="4703009"/>
            <a:ext cx="6092501" cy="2009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9148461">
            <a:off x="2590268" y="1298017"/>
            <a:ext cx="244816" cy="28386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24" y="827073"/>
            <a:ext cx="3921876" cy="2966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37229" y="1574486"/>
            <a:ext cx="233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Semi-global alignment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845612" y="3864187"/>
            <a:ext cx="88817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latin typeface="Courier"/>
                <a:cs typeface="Courier"/>
              </a:rPr>
              <a:t>d</a:t>
            </a:r>
            <a:r>
              <a:rPr lang="en-US" dirty="0" smtClean="0">
                <a:latin typeface="Courier"/>
                <a:cs typeface="Courier"/>
              </a:rPr>
              <a:t> = 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27885" y="3609027"/>
            <a:ext cx="327038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>
                <a:latin typeface="Courier"/>
                <a:cs typeface="Courier"/>
              </a:rPr>
              <a:t>C(</a:t>
            </a:r>
            <a:r>
              <a:rPr lang="en-US" b="1" i="1" dirty="0" err="1" smtClean="0">
                <a:latin typeface="Courier"/>
                <a:cs typeface="Courier"/>
              </a:rPr>
              <a:t>e,d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alibri"/>
                <a:cs typeface="Calibri"/>
              </a:rPr>
              <a:t>last column in </a:t>
            </a:r>
            <a:r>
              <a:rPr lang="en-US" b="1" i="1" dirty="0" smtClean="0">
                <a:latin typeface="Calibri"/>
                <a:cs typeface="Calibri"/>
              </a:rPr>
              <a:t>M </a:t>
            </a:r>
            <a:r>
              <a:rPr lang="en-US" dirty="0" smtClean="0">
                <a:latin typeface="Calibri"/>
                <a:cs typeface="Calibri"/>
              </a:rPr>
              <a:t>on </a:t>
            </a:r>
            <a:r>
              <a:rPr lang="en-US" i="1" dirty="0" smtClean="0">
                <a:cs typeface="Calibri"/>
              </a:rPr>
              <a:t>d-</a:t>
            </a:r>
            <a:r>
              <a:rPr lang="en-US" dirty="0" smtClean="0">
                <a:latin typeface="Calibri"/>
                <a:cs typeface="Calibri"/>
              </a:rPr>
              <a:t>diagonal that contains </a:t>
            </a:r>
            <a:r>
              <a:rPr lang="en-US" i="1" dirty="0" smtClean="0">
                <a:latin typeface="Calibri"/>
                <a:cs typeface="Calibri"/>
              </a:rPr>
              <a:t>e edits.</a:t>
            </a:r>
          </a:p>
          <a:p>
            <a:r>
              <a:rPr lang="en-US" b="1" i="1" dirty="0" smtClean="0">
                <a:latin typeface="Courier"/>
                <a:cs typeface="Courier"/>
              </a:rPr>
              <a:t>C(1,</a:t>
            </a:r>
            <a:r>
              <a:rPr lang="en-US" b="1" i="1" dirty="0">
                <a:latin typeface="Courier"/>
                <a:cs typeface="Courier"/>
              </a:rPr>
              <a:t>2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ourier"/>
                <a:cs typeface="Courier"/>
              </a:rPr>
              <a:t>1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005133" y="5752232"/>
            <a:ext cx="409935" cy="366047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2310458" y="2311397"/>
            <a:ext cx="450125" cy="401934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3824" y="361057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37115" y="3179786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4985" y="5228911"/>
            <a:ext cx="18856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O(k*m) time</a:t>
            </a:r>
            <a:r>
              <a:rPr lang="en-US" sz="2300" b="1" baseline="30000" dirty="0" smtClean="0"/>
              <a:t>*</a:t>
            </a:r>
            <a:r>
              <a:rPr lang="en-US" sz="2300" b="1" dirty="0" smtClean="0"/>
              <a:t> </a:t>
            </a:r>
          </a:p>
          <a:p>
            <a:r>
              <a:rPr lang="en-US" sz="2300" b="1" dirty="0" smtClean="0"/>
              <a:t>and memory!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3539743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TODO: Farthest reaching d-path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Explain Landau-</a:t>
            </a:r>
            <a:r>
              <a:rPr lang="en-US" dirty="0" err="1" smtClean="0"/>
              <a:t>Vishkin</a:t>
            </a:r>
            <a:r>
              <a:rPr lang="en-US" dirty="0" smtClean="0"/>
              <a:t> algorithm</a:t>
            </a:r>
          </a:p>
          <a:p>
            <a:r>
              <a:rPr lang="en-US" dirty="0" smtClean="0"/>
              <a:t>How to fill out the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80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TODO: Preliminary Results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581120"/>
              </p:ext>
            </p:extLst>
          </p:nvPr>
        </p:nvGraphicFramePr>
        <p:xfrm>
          <a:off x="2259443" y="3463456"/>
          <a:ext cx="452008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0040"/>
                <a:gridCol w="226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Semi-global (k=5)</a:t>
                      </a:r>
                      <a:endParaRPr lang="en-US" dirty="0"/>
                    </a:p>
                  </a:txBody>
                  <a:tcPr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Naïve</a:t>
                      </a:r>
                    </a:p>
                  </a:txBody>
                  <a:tcPr>
                    <a:lnR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1.022 sec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Landau-</a:t>
                      </a:r>
                      <a:r>
                        <a:rPr lang="en-US" dirty="0" err="1" smtClean="0"/>
                        <a:t>Vishkin</a:t>
                      </a:r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0.040</a:t>
                      </a:r>
                      <a:r>
                        <a:rPr lang="en-US" baseline="0" dirty="0" smtClean="0"/>
                        <a:t> sec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Speedup</a:t>
                      </a:r>
                      <a:endParaRPr lang="en-US" dirty="0"/>
                    </a:p>
                  </a:txBody>
                  <a:tcPr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25.599x</a:t>
                      </a:r>
                      <a:endParaRPr lang="en-US" b="1" dirty="0"/>
                    </a:p>
                  </a:txBody>
                  <a:tcPr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3889" y="1709129"/>
            <a:ext cx="685315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1,000 </a:t>
            </a:r>
            <a:r>
              <a:rPr lang="en-US" dirty="0"/>
              <a:t>randomly chosen 16S </a:t>
            </a:r>
            <a:r>
              <a:rPr lang="en-US" dirty="0" err="1"/>
              <a:t>rRNA</a:t>
            </a:r>
            <a:r>
              <a:rPr lang="en-US" dirty="0"/>
              <a:t> sequences from HMP (600-300bp</a:t>
            </a:r>
            <a:r>
              <a:rPr lang="en-US" dirty="0" smtClean="0"/>
              <a:t>)</a:t>
            </a:r>
          </a:p>
          <a:p>
            <a:r>
              <a:rPr lang="en-US" dirty="0" smtClean="0"/>
              <a:t>Center: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Randomly 637bp sequence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48424" y="5443470"/>
            <a:ext cx="3388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Runtimes averaged over 100 runs.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63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739674" y="1517237"/>
            <a:ext cx="953191" cy="33408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892811" y="1527125"/>
            <a:ext cx="1881501" cy="334080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770" y="962409"/>
            <a:ext cx="3300644" cy="38785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89352" y="1461944"/>
            <a:ext cx="953191" cy="33408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2489" y="1471832"/>
            <a:ext cx="1881501" cy="334080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99" y="924217"/>
            <a:ext cx="3300644" cy="3878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766376"/>
            <a:ext cx="51748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73683" y="365924"/>
            <a:ext cx="7407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d1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2550298" y="3421696"/>
            <a:ext cx="183777" cy="10751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3070893" y="1676784"/>
            <a:ext cx="183777" cy="1264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850322" y="2821669"/>
            <a:ext cx="51748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24005" y="421217"/>
            <a:ext cx="7407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d2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7921215" y="1732077"/>
            <a:ext cx="183777" cy="1264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4573790" y="506053"/>
            <a:ext cx="0" cy="47645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27259" y="5557057"/>
            <a:ext cx="595834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DNACLUST, sequences are stored sorted so we can reuse parts from the previous dynamic programming table.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942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95762" y="5492020"/>
            <a:ext cx="4864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"/>
                <a:cs typeface="Courier"/>
              </a:rPr>
              <a:t>    Previous </a:t>
            </a:r>
            <a:r>
              <a:rPr lang="en-US" dirty="0" smtClean="0">
                <a:latin typeface="Courier"/>
                <a:cs typeface="Courier"/>
              </a:rPr>
              <a:t>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GGC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dirty="0" smtClean="0">
                <a:latin typeface="Courier"/>
                <a:cs typeface="Courier"/>
              </a:rPr>
              <a:t>      </a:t>
            </a:r>
            <a:r>
              <a:rPr lang="en-US" dirty="0" smtClean="0">
                <a:latin typeface="Courier"/>
                <a:cs typeface="Courier"/>
              </a:rPr>
              <a:t>New 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TAA</a:t>
            </a:r>
          </a:p>
          <a:p>
            <a:r>
              <a:rPr lang="en-US" dirty="0" smtClean="0">
                <a:latin typeface="Courier"/>
                <a:cs typeface="Courier"/>
              </a:rPr>
              <a:t>Longest common prefix: </a:t>
            </a:r>
            <a:r>
              <a:rPr lang="en-US" dirty="0" smtClean="0">
                <a:latin typeface="Courier"/>
                <a:cs typeface="Courier"/>
              </a:rPr>
              <a:t>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7882" y="208897"/>
            <a:ext cx="595834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DNACLUST, sequences are stored </a:t>
            </a:r>
            <a:r>
              <a:rPr lang="en-US" sz="2400" b="1" dirty="0" smtClean="0"/>
              <a:t>sorted</a:t>
            </a:r>
            <a:r>
              <a:rPr lang="en-US" sz="2400" dirty="0" smtClean="0"/>
              <a:t> so we can reuse parts from the previous dynamic programming table.</a:t>
            </a:r>
            <a:endParaRPr lang="en-US" sz="24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110660"/>
              </p:ext>
            </p:extLst>
          </p:nvPr>
        </p:nvGraphicFramePr>
        <p:xfrm>
          <a:off x="321269" y="1852074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34862"/>
              </p:ext>
            </p:extLst>
          </p:nvPr>
        </p:nvGraphicFramePr>
        <p:xfrm>
          <a:off x="4947307" y="1869348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4579014" y="1676160"/>
            <a:ext cx="0" cy="34473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97212" y="3931200"/>
            <a:ext cx="0" cy="717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1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266854"/>
              </p:ext>
            </p:extLst>
          </p:nvPr>
        </p:nvGraphicFramePr>
        <p:xfrm>
          <a:off x="3642703" y="4874133"/>
          <a:ext cx="5313191" cy="1752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</a:tblGrid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d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2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e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503353"/>
              </p:ext>
            </p:extLst>
          </p:nvPr>
        </p:nvGraphicFramePr>
        <p:xfrm>
          <a:off x="322744" y="777522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81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350" y="4375754"/>
            <a:ext cx="5313191" cy="1752355"/>
          </a:xfrm>
          <a:prstGeom prst="rect">
            <a:avLst/>
          </a:prstGeom>
        </p:spPr>
      </p:pic>
      <p:pic>
        <p:nvPicPr>
          <p:cNvPr id="5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97" y="305514"/>
            <a:ext cx="3921876" cy="2966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600" y="3396490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49707" y="6313290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84950" y="2810569"/>
            <a:ext cx="3509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"/>
                <a:cs typeface="Courier"/>
              </a:rPr>
              <a:t>Previous 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GGC</a:t>
            </a:r>
          </a:p>
          <a:p>
            <a:r>
              <a:rPr lang="en-US" dirty="0" smtClean="0">
                <a:latin typeface="Courier"/>
                <a:cs typeface="Courier"/>
              </a:rPr>
              <a:t>     New 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TAA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LCP: 2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272" y="2162840"/>
            <a:ext cx="440479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tab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48" y="5087014"/>
            <a:ext cx="408707" cy="5546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44555" y="5048570"/>
            <a:ext cx="1824613" cy="58477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 smtClean="0"/>
              <a:t>Can reuse</a:t>
            </a:r>
          </a:p>
          <a:p>
            <a:r>
              <a:rPr lang="en-US" sz="1600" b="1" i="1" dirty="0" smtClean="0"/>
              <a:t>Need to </a:t>
            </a:r>
            <a:r>
              <a:rPr lang="en-US" sz="1600" b="1" i="1" dirty="0" err="1" smtClean="0"/>
              <a:t>recompute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084950" y="876961"/>
            <a:ext cx="372993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 we exploit this property in the alternative representation?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92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332469" y="3055426"/>
            <a:ext cx="1164932" cy="7734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619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513893" y="3055426"/>
            <a:ext cx="983508" cy="601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rame 1"/>
          <p:cNvSpPr/>
          <p:nvPr/>
        </p:nvSpPr>
        <p:spPr>
          <a:xfrm>
            <a:off x="2845487" y="3704705"/>
            <a:ext cx="601563" cy="534700"/>
          </a:xfrm>
          <a:prstGeom prst="fram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459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2845487" y="3704705"/>
            <a:ext cx="601563" cy="534700"/>
          </a:xfrm>
          <a:prstGeom prst="fram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3447050" y="3294132"/>
            <a:ext cx="792539" cy="14417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7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852172" y="4122399"/>
            <a:ext cx="1225962" cy="3101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Filtering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6840872" y="6289767"/>
            <a:ext cx="1420000" cy="31014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Analysis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0" y="6162515"/>
            <a:ext cx="10850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http://static.guim.co.uk/sys-images/Guardian/Pix/pictures/2012/9/26/1348685373327/Southern-Ocean-010.jpg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http://news.bbcimg.co.uk/media/images/60893000/jpg/_60893806_body.jpg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http://www.randyslawnservice.com/images/grass%20and%20soil.jpg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http://blogs.discovermagazine.com/loom/2010/03/04/i-for-one-welcome-our-microbial-overlords/#.U2vcMa1dWn0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http://blogs-images.forbes.com/matthewherper/files/2011/01/Illumina_MiSeqTM_CopyRight2011.jpg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800" dirty="0" err="1" smtClean="0">
                <a:solidFill>
                  <a:schemeClr val="bg1">
                    <a:lumMod val="75000"/>
                  </a:schemeClr>
                </a:solidFill>
              </a:rPr>
              <a:t>ingridbrowning.com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800" dirty="0" err="1" smtClean="0">
                <a:solidFill>
                  <a:schemeClr val="bg1">
                    <a:lumMod val="75000"/>
                  </a:schemeClr>
                </a:solidFill>
              </a:rPr>
              <a:t>wp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-content/uploads/2011/08/IMG_3658.jpg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896272" y="6256072"/>
            <a:ext cx="1420000" cy="3101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Sequencing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2406672" y="1892044"/>
            <a:ext cx="2461896" cy="3101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Environmental sample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153630" y="3135008"/>
            <a:ext cx="2865324" cy="319378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978" y="4886472"/>
            <a:ext cx="1776559" cy="119028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17" name="Rounded Rectangle 16"/>
          <p:cNvSpPr/>
          <p:nvPr/>
        </p:nvSpPr>
        <p:spPr>
          <a:xfrm>
            <a:off x="112053" y="4590568"/>
            <a:ext cx="5005039" cy="1692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531509" y="2680530"/>
            <a:ext cx="1828862" cy="14771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49342" y="46690"/>
            <a:ext cx="6443053" cy="18583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00" y="219708"/>
            <a:ext cx="2037415" cy="12224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874" y="219708"/>
            <a:ext cx="1089718" cy="15172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254" y="219708"/>
            <a:ext cx="2105420" cy="139948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1019" y="2836186"/>
            <a:ext cx="1516321" cy="11372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5880" y="4758938"/>
            <a:ext cx="1634217" cy="138363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011" y="4936370"/>
            <a:ext cx="1486108" cy="10848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0872" y="3322769"/>
            <a:ext cx="1273891" cy="16251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2942" y="4601155"/>
            <a:ext cx="1035859" cy="10741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2" name="TextBox 1"/>
          <p:cNvSpPr txBox="1"/>
          <p:nvPr/>
        </p:nvSpPr>
        <p:spPr>
          <a:xfrm>
            <a:off x="5881246" y="2254754"/>
            <a:ext cx="25491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/>
              <a:t>Metagenomics</a:t>
            </a:r>
            <a:endParaRPr lang="en-US" sz="3000" b="1" dirty="0"/>
          </a:p>
        </p:txBody>
      </p:sp>
      <p:sp>
        <p:nvSpPr>
          <p:cNvPr id="3" name="Down Arrow 2"/>
          <p:cNvSpPr/>
          <p:nvPr/>
        </p:nvSpPr>
        <p:spPr>
          <a:xfrm>
            <a:off x="2537875" y="2279802"/>
            <a:ext cx="361011" cy="33899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16200000" flipH="1">
            <a:off x="636056" y="3701377"/>
            <a:ext cx="782988" cy="71434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344842" y="5230756"/>
            <a:ext cx="722852" cy="45997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77493" y="4954331"/>
            <a:ext cx="1215715" cy="10008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78843" y="4954331"/>
            <a:ext cx="12620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"/>
                <a:cs typeface="Courier"/>
              </a:rPr>
              <a:t>&gt;seq_1</a:t>
            </a:r>
          </a:p>
          <a:p>
            <a:r>
              <a:rPr lang="en-US" sz="1400" dirty="0" smtClean="0">
                <a:latin typeface="Courier"/>
                <a:cs typeface="Courier"/>
              </a:rPr>
              <a:t>ATCTGCTGGC</a:t>
            </a:r>
          </a:p>
          <a:p>
            <a:r>
              <a:rPr lang="en-US" sz="1400" dirty="0" smtClean="0">
                <a:latin typeface="Courier"/>
                <a:cs typeface="Courier"/>
              </a:rPr>
              <a:t>&gt;seq_2</a:t>
            </a:r>
          </a:p>
          <a:p>
            <a:r>
              <a:rPr lang="en-US" sz="1400" dirty="0" smtClean="0">
                <a:latin typeface="Courier"/>
                <a:cs typeface="Courier"/>
              </a:rPr>
              <a:t>TTCTGGTACT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7666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3447048" y="3704705"/>
            <a:ext cx="782990" cy="534700"/>
          </a:xfrm>
          <a:prstGeom prst="fram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6617" y="5436459"/>
            <a:ext cx="498225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O(k + </a:t>
            </a:r>
            <a:r>
              <a:rPr lang="en-US" sz="2300" b="1" dirty="0"/>
              <a:t>n</a:t>
            </a:r>
            <a:r>
              <a:rPr lang="en-US" sz="2300" b="1" dirty="0" smtClean="0"/>
              <a:t>) work to reuse previous matrix.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98807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4737359" y="2870074"/>
            <a:ext cx="2018472" cy="46631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6019752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51258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39245" y="2870074"/>
            <a:ext cx="152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100,000,000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324" y="3594862"/>
            <a:ext cx="559806" cy="5969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39" y="3594862"/>
            <a:ext cx="559806" cy="5969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67" y="3594862"/>
            <a:ext cx="559806" cy="596925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736572" y="241920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36572" y="453288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89884" y="333638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 2: Multi-core clustering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7801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2701149" y="3892415"/>
            <a:ext cx="3282963" cy="2700601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0099" y="4211097"/>
            <a:ext cx="309362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CGTGTTGCCTC..GCTTCCTC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748552" y="5025181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2810100" y="4211097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415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2701149" y="3892415"/>
            <a:ext cx="3282963" cy="2700601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0099" y="4211097"/>
            <a:ext cx="309362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CGTGTTGCCTC..GCTTCCTC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748552" y="5025181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2810099" y="4496217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877007" y="442368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04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2701149" y="3892415"/>
            <a:ext cx="3282963" cy="2700601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0099" y="4211097"/>
            <a:ext cx="309362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CGTGTTGCCTC..GCTTCCTC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748552" y="5025181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2810099" y="4764057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877007" y="44292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80181" y="46884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50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2701149" y="3892415"/>
            <a:ext cx="3282963" cy="2700601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0099" y="4211097"/>
            <a:ext cx="309362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CGTGTTGCCTC..GCTTCCTC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748552" y="5025181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2810099" y="5043690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877007" y="44292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77007" y="46884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70579" y="4978861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508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1692880" y="4300789"/>
            <a:ext cx="3282963" cy="1407359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67270" y="4489871"/>
            <a:ext cx="30936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</a:t>
            </a:r>
            <a:r>
              <a:rPr lang="en-US" dirty="0" smtClean="0">
                <a:latin typeface="Courier"/>
                <a:cs typeface="Courier"/>
              </a:rPr>
              <a:t>GCTTTTTC</a:t>
            </a:r>
            <a:endParaRPr lang="en-US" dirty="0" smtClean="0">
              <a:latin typeface="Courier"/>
              <a:cs typeface="Courier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212948" y="4867282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1767271" y="4489871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08046" y="4507819"/>
            <a:ext cx="3382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CGTGTTGCCTC..GCTTCCTC</a:t>
            </a:r>
          </a:p>
          <a:p>
            <a:r>
              <a:rPr lang="en-US" dirty="0">
                <a:latin typeface="Courier"/>
                <a:cs typeface="Courier"/>
              </a:rPr>
              <a:t>CCTGTTGCCTC..GCTTCCTC</a:t>
            </a:r>
          </a:p>
        </p:txBody>
      </p:sp>
      <p:sp>
        <p:nvSpPr>
          <p:cNvPr id="17" name="Can 16"/>
          <p:cNvSpPr/>
          <p:nvPr/>
        </p:nvSpPr>
        <p:spPr>
          <a:xfrm>
            <a:off x="5457788" y="4294443"/>
            <a:ext cx="3282963" cy="1413705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73" y="5979502"/>
            <a:ext cx="559806" cy="5969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54" y="5979502"/>
            <a:ext cx="559806" cy="596925"/>
          </a:xfrm>
          <a:prstGeom prst="rect">
            <a:avLst/>
          </a:prstGeom>
        </p:spPr>
      </p:pic>
      <p:sp>
        <p:nvSpPr>
          <p:cNvPr id="20" name="Frame 19"/>
          <p:cNvSpPr/>
          <p:nvPr/>
        </p:nvSpPr>
        <p:spPr>
          <a:xfrm>
            <a:off x="5539376" y="4507819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06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1692880" y="4300789"/>
            <a:ext cx="3282963" cy="1407359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67270" y="4489871"/>
            <a:ext cx="30936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</a:t>
            </a:r>
            <a:r>
              <a:rPr lang="en-US" dirty="0" smtClean="0">
                <a:latin typeface="Courier"/>
                <a:cs typeface="Courier"/>
              </a:rPr>
              <a:t>GCTTTTTC</a:t>
            </a:r>
            <a:endParaRPr lang="en-US" dirty="0" smtClean="0">
              <a:latin typeface="Courier"/>
              <a:cs typeface="Courier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212948" y="4867282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1767271" y="4774991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08046" y="4507819"/>
            <a:ext cx="3382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CGTGTTGCCTC..GCTTCCTC</a:t>
            </a:r>
          </a:p>
          <a:p>
            <a:r>
              <a:rPr lang="en-US" dirty="0">
                <a:latin typeface="Courier"/>
                <a:cs typeface="Courier"/>
              </a:rPr>
              <a:t>CCTGTTGCCTC..GCTTCCTC</a:t>
            </a:r>
          </a:p>
        </p:txBody>
      </p:sp>
      <p:sp>
        <p:nvSpPr>
          <p:cNvPr id="17" name="Can 16"/>
          <p:cNvSpPr/>
          <p:nvPr/>
        </p:nvSpPr>
        <p:spPr>
          <a:xfrm>
            <a:off x="5457788" y="4294443"/>
            <a:ext cx="3282963" cy="1413705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73" y="5979502"/>
            <a:ext cx="559806" cy="5969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54" y="5979502"/>
            <a:ext cx="559806" cy="596925"/>
          </a:xfrm>
          <a:prstGeom prst="rect">
            <a:avLst/>
          </a:prstGeom>
        </p:spPr>
      </p:pic>
      <p:sp>
        <p:nvSpPr>
          <p:cNvPr id="20" name="Frame 19"/>
          <p:cNvSpPr/>
          <p:nvPr/>
        </p:nvSpPr>
        <p:spPr>
          <a:xfrm>
            <a:off x="5539376" y="4792939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801830" y="469704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39376" y="470808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84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1692880" y="4300789"/>
            <a:ext cx="3282963" cy="1407359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67270" y="4489871"/>
            <a:ext cx="30936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</a:t>
            </a:r>
            <a:r>
              <a:rPr lang="en-US" dirty="0" smtClean="0">
                <a:latin typeface="Courier"/>
                <a:cs typeface="Courier"/>
              </a:rPr>
              <a:t>GCTTTTTC</a:t>
            </a:r>
            <a:endParaRPr lang="en-US" dirty="0" smtClean="0">
              <a:latin typeface="Courier"/>
              <a:cs typeface="Courier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212948" y="4867282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5508046" y="4507819"/>
            <a:ext cx="3382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CGTGTTGCCTC..GCTTCCTC</a:t>
            </a:r>
          </a:p>
          <a:p>
            <a:r>
              <a:rPr lang="en-US" dirty="0">
                <a:latin typeface="Courier"/>
                <a:cs typeface="Courier"/>
              </a:rPr>
              <a:t>CCTGTTGCCTC..GCTTCCTC</a:t>
            </a:r>
          </a:p>
        </p:txBody>
      </p:sp>
      <p:sp>
        <p:nvSpPr>
          <p:cNvPr id="17" name="Can 16"/>
          <p:cNvSpPr/>
          <p:nvPr/>
        </p:nvSpPr>
        <p:spPr>
          <a:xfrm>
            <a:off x="5457788" y="4294443"/>
            <a:ext cx="3282963" cy="1413705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73" y="5979502"/>
            <a:ext cx="559806" cy="5969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54" y="5979502"/>
            <a:ext cx="559806" cy="59692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801830" y="469704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39376" y="470808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Frame 22"/>
          <p:cNvSpPr/>
          <p:nvPr/>
        </p:nvSpPr>
        <p:spPr>
          <a:xfrm>
            <a:off x="1764151" y="5039711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/>
          <p:cNvSpPr/>
          <p:nvPr/>
        </p:nvSpPr>
        <p:spPr>
          <a:xfrm>
            <a:off x="5536256" y="5057659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801830" y="496176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539376" y="49728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67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st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41" r="-13641"/>
          <a:stretch>
            <a:fillRect/>
          </a:stretch>
        </p:blipFill>
        <p:spPr>
          <a:xfrm>
            <a:off x="-445749" y="641716"/>
            <a:ext cx="10009853" cy="5505034"/>
          </a:xfrm>
        </p:spPr>
      </p:pic>
    </p:spTree>
    <p:extLst>
      <p:ext uri="{BB962C8B-B14F-4D97-AF65-F5344CB8AC3E}">
        <p14:creationId xmlns:p14="http://schemas.microsoft.com/office/powerpoint/2010/main" val="3010684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6890" b="51541"/>
          <a:stretch/>
        </p:blipFill>
        <p:spPr>
          <a:xfrm>
            <a:off x="0" y="1109118"/>
            <a:ext cx="9144000" cy="9676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642556"/>
            <a:ext cx="6858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948A54"/>
                </a:solidFill>
              </a:rPr>
              <a:t>http://</a:t>
            </a:r>
            <a:r>
              <a:rPr lang="en-US" sz="800" dirty="0" err="1">
                <a:solidFill>
                  <a:srgbClr val="948A54"/>
                </a:solidFill>
              </a:rPr>
              <a:t>www.alimetrics.net</a:t>
            </a:r>
            <a:r>
              <a:rPr lang="en-US" sz="800" dirty="0">
                <a:solidFill>
                  <a:srgbClr val="948A54"/>
                </a:solidFill>
              </a:rPr>
              <a:t>/en/images/stories/content/M_00-06%20DNA%20based%20kuva%203.jpg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33882"/>
            <a:ext cx="8229600" cy="1143000"/>
          </a:xfrm>
        </p:spPr>
        <p:txBody>
          <a:bodyPr/>
          <a:lstStyle/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gene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8189" r="70332" b="19678"/>
          <a:stretch/>
        </p:blipFill>
        <p:spPr>
          <a:xfrm>
            <a:off x="6332168" y="2076799"/>
            <a:ext cx="2712853" cy="9849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4936" y="324642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Targeted sequencing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21622" y="3263384"/>
            <a:ext cx="360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Whole genome shotgun sequencing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9469" r="68761" b="51541"/>
          <a:stretch/>
        </p:blipFill>
        <p:spPr>
          <a:xfrm>
            <a:off x="649994" y="3933666"/>
            <a:ext cx="2312221" cy="4711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649994" y="4592210"/>
            <a:ext cx="2404059" cy="4606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29469" r="72445" b="51541"/>
          <a:stretch/>
        </p:blipFill>
        <p:spPr>
          <a:xfrm>
            <a:off x="649995" y="5177240"/>
            <a:ext cx="2018472" cy="4663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29469" r="70934" b="51541"/>
          <a:stretch/>
        </p:blipFill>
        <p:spPr>
          <a:xfrm>
            <a:off x="649994" y="5793562"/>
            <a:ext cx="2156707" cy="4723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1510" t="29375" r="63964" b="51635"/>
          <a:stretch/>
        </p:blipFill>
        <p:spPr>
          <a:xfrm>
            <a:off x="5222918" y="4177701"/>
            <a:ext cx="1564872" cy="4061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58638" t="29295" r="21233" b="51715"/>
          <a:stretch/>
        </p:blipFill>
        <p:spPr>
          <a:xfrm>
            <a:off x="4921622" y="5406947"/>
            <a:ext cx="1284325" cy="4061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77856" t="27619" r="3805" b="53391"/>
          <a:stretch/>
        </p:blipFill>
        <p:spPr>
          <a:xfrm>
            <a:off x="6614293" y="5923526"/>
            <a:ext cx="1170098" cy="406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490" t="29147" r="79136" b="51863"/>
          <a:stretch/>
        </p:blipFill>
        <p:spPr>
          <a:xfrm>
            <a:off x="6614294" y="5264021"/>
            <a:ext cx="1236174" cy="4061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35477" t="30790" r="42960" b="50220"/>
          <a:stretch/>
        </p:blipFill>
        <p:spPr>
          <a:xfrm>
            <a:off x="7275598" y="4673301"/>
            <a:ext cx="1375845" cy="40616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921622" y="4760734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942578" y="4527251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539437" y="5060796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894620" y="5667057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7380040" y="5091003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7140125" y="4177701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7421500" y="5647512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5816855" y="6543817"/>
            <a:ext cx="106967" cy="2469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56421" y="6488668"/>
            <a:ext cx="163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Sequencing Error</a:t>
            </a:r>
            <a:endParaRPr lang="en-US" sz="1600" b="1" dirty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238621" y="396894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470401" y="3980238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660314" y="462435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932388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363894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509249" y="584334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818127" y="4232305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643124" y="5470210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7635772" y="6011510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7241671" y="5303863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8202876" y="4685213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872927" y="5987685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4271559" y="3259147"/>
            <a:ext cx="0" cy="30031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859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/>
          <p:nvPr/>
        </p:nvCxnSpPr>
        <p:spPr>
          <a:xfrm flipH="1">
            <a:off x="6510188" y="3818687"/>
            <a:ext cx="455418" cy="544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98" y="141106"/>
            <a:ext cx="85806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Sorted</a:t>
            </a:r>
            <a:r>
              <a:rPr lang="en-US" sz="2800" dirty="0" smtClean="0"/>
              <a:t> sequences create </a:t>
            </a:r>
            <a:r>
              <a:rPr lang="en-US" sz="2800" dirty="0" smtClean="0"/>
              <a:t>an implicit </a:t>
            </a:r>
            <a:r>
              <a:rPr lang="en-US" sz="2800" b="1" dirty="0" err="1" smtClean="0"/>
              <a:t>trie</a:t>
            </a:r>
            <a:r>
              <a:rPr lang="en-US" sz="2800" dirty="0" smtClean="0"/>
              <a:t> data structure.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Adjacent </a:t>
            </a:r>
            <a:r>
              <a:rPr lang="en-US" sz="2800" dirty="0" smtClean="0"/>
              <a:t>sequences sharing a </a:t>
            </a:r>
            <a:r>
              <a:rPr lang="en-US" sz="2800" b="1" dirty="0" smtClean="0"/>
              <a:t>common prefix</a:t>
            </a:r>
            <a:r>
              <a:rPr lang="en-US" sz="2800" dirty="0" smtClean="0"/>
              <a:t> to speed up edit distance </a:t>
            </a:r>
            <a:r>
              <a:rPr lang="en-US" sz="2800" dirty="0" smtClean="0"/>
              <a:t>computation.</a:t>
            </a:r>
            <a:endParaRPr lang="en-US" sz="2800" dirty="0" smtClean="0"/>
          </a:p>
        </p:txBody>
      </p:sp>
      <p:grpSp>
        <p:nvGrpSpPr>
          <p:cNvPr id="30" name="Group 29"/>
          <p:cNvGrpSpPr/>
          <p:nvPr/>
        </p:nvGrpSpPr>
        <p:grpSpPr>
          <a:xfrm>
            <a:off x="128405" y="2821366"/>
            <a:ext cx="3064056" cy="2738415"/>
            <a:chOff x="2248860" y="26304567"/>
            <a:chExt cx="4090026" cy="3304323"/>
          </a:xfrm>
        </p:grpSpPr>
        <p:sp>
          <p:nvSpPr>
            <p:cNvPr id="52" name="Can 51"/>
            <p:cNvSpPr/>
            <p:nvPr/>
          </p:nvSpPr>
          <p:spPr>
            <a:xfrm>
              <a:off x="2248860" y="26304567"/>
              <a:ext cx="4090026" cy="3304323"/>
            </a:xfrm>
            <a:prstGeom prst="can">
              <a:avLst>
                <a:gd name="adj" fmla="val 6333"/>
              </a:avLst>
            </a:prstGeom>
            <a:gradFill flip="none" rotWithShape="1">
              <a:gsLst>
                <a:gs pos="0">
                  <a:schemeClr val="accent5">
                    <a:tint val="100000"/>
                    <a:shade val="100000"/>
                    <a:satMod val="130000"/>
                    <a:alpha val="25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  <a:alpha val="25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357810" y="26561903"/>
              <a:ext cx="3944596" cy="278535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r>
                <a:rPr lang="en-US" sz="1800" dirty="0" smtClean="0">
                  <a:solidFill>
                    <a:srgbClr val="800000"/>
                  </a:solidFill>
                  <a:latin typeface="Courier"/>
                  <a:cs typeface="Courier"/>
                </a:rPr>
                <a:t>CTGCCTC..GCTTCCTC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r>
                <a:rPr lang="en-US" sz="1800" dirty="0" smtClean="0">
                  <a:solidFill>
                    <a:schemeClr val="accent4">
                      <a:lumMod val="75000"/>
                    </a:schemeClr>
                  </a:solidFill>
                  <a:latin typeface="Courier"/>
                  <a:cs typeface="Courier"/>
                </a:rPr>
                <a:t>TTGCCTC</a:t>
              </a:r>
              <a:r>
                <a:rPr lang="en-US" sz="1800" dirty="0" smtClean="0">
                  <a:solidFill>
                    <a:schemeClr val="accent4">
                      <a:lumMod val="75000"/>
                    </a:schemeClr>
                  </a:solidFill>
                  <a:latin typeface="Courier"/>
                  <a:cs typeface="Courier"/>
                </a:rPr>
                <a:t>..GCTTCCTC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r>
                <a:rPr lang="en-US" sz="1800" dirty="0" smtClean="0">
                  <a:solidFill>
                    <a:srgbClr val="604A7B"/>
                  </a:solidFill>
                  <a:latin typeface="Courier"/>
                  <a:cs typeface="Courier"/>
                </a:rPr>
                <a:t>TTGCCTC..GCTTCCTC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r>
                <a:rPr lang="en-US" sz="1800" dirty="0" smtClean="0">
                  <a:solidFill>
                    <a:srgbClr val="604A7B"/>
                  </a:solidFill>
                  <a:latin typeface="Courier"/>
                  <a:cs typeface="Courier"/>
                </a:rPr>
                <a:t>TTGCCTC..GCTTCCTC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00FF"/>
                  </a:solidFill>
                  <a:latin typeface="Courier"/>
                  <a:cs typeface="Courier"/>
                </a:rPr>
                <a:t>TTTGCCTC..GCTTTTTC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00FF"/>
                  </a:solidFill>
                  <a:latin typeface="Courier"/>
                  <a:cs typeface="Courier"/>
                </a:rPr>
                <a:t>TTTGCCTC..GCTTTTTC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00FF"/>
                  </a:solidFill>
                  <a:latin typeface="Courier"/>
                  <a:cs typeface="Courier"/>
                </a:rPr>
                <a:t>TTTGCCTC..GCTTTTTC</a:t>
              </a:r>
            </a:p>
            <a:p>
              <a:r>
                <a:rPr lang="en-US" sz="1800" dirty="0" smtClean="0">
                  <a:latin typeface="Courier"/>
                  <a:cs typeface="Courier"/>
                </a:rPr>
                <a:t>CTGTTGCCTC..GCTTCCTC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78635" y="2593885"/>
            <a:ext cx="4816935" cy="3301064"/>
            <a:chOff x="7917181" y="26152167"/>
            <a:chExt cx="4816935" cy="3301064"/>
          </a:xfrm>
        </p:grpSpPr>
        <p:sp>
          <p:nvSpPr>
            <p:cNvPr id="34" name="Oval 33"/>
            <p:cNvSpPr/>
            <p:nvPr/>
          </p:nvSpPr>
          <p:spPr>
            <a:xfrm>
              <a:off x="9540687" y="26152167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372161" y="27028888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8822936" y="26959401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34" idx="5"/>
              <a:endCxn id="35" idx="1"/>
            </p:cNvCxnSpPr>
            <p:nvPr/>
          </p:nvCxnSpPr>
          <p:spPr>
            <a:xfrm>
              <a:off x="9857351" y="26468831"/>
              <a:ext cx="569141" cy="6143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10072939" y="26230774"/>
              <a:ext cx="677189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Connector 38"/>
            <p:cNvCxnSpPr>
              <a:stCxn id="35" idx="5"/>
              <a:endCxn id="40" idx="1"/>
            </p:cNvCxnSpPr>
            <p:nvPr/>
          </p:nvCxnSpPr>
          <p:spPr>
            <a:xfrm>
              <a:off x="10688825" y="27345552"/>
              <a:ext cx="316367" cy="6347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10950861" y="27925946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944011" y="27167019"/>
              <a:ext cx="430927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endParaRPr lang="en-US" sz="3200" dirty="0">
                <a:solidFill>
                  <a:srgbClr val="008000"/>
                </a:solidFill>
                <a:latin typeface="Courier"/>
                <a:cs typeface="Courier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843224" y="27852938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352993" y="27164623"/>
              <a:ext cx="923450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0000FF"/>
                  </a:solidFill>
                  <a:latin typeface="Courier"/>
                  <a:cs typeface="Courier"/>
                </a:rPr>
                <a:t>TT</a:t>
              </a:r>
              <a:r>
                <a:rPr lang="en-US" sz="3200" dirty="0" smtClean="0">
                  <a:solidFill>
                    <a:srgbClr val="0000FF"/>
                  </a:solidFill>
                  <a:latin typeface="Courier"/>
                  <a:cs typeface="Courier"/>
                </a:rPr>
                <a:t>…</a:t>
              </a:r>
              <a:endParaRPr lang="en-US" sz="3200" dirty="0">
                <a:solidFill>
                  <a:srgbClr val="0000FF"/>
                </a:solidFill>
                <a:latin typeface="Courier"/>
                <a:cs typeface="Courier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917181" y="26257561"/>
              <a:ext cx="1169711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latin typeface="Courier"/>
                  <a:cs typeface="Courier"/>
                </a:rPr>
                <a:t>CTG…</a:t>
              </a:r>
              <a:endParaRPr lang="en-US" sz="3200" dirty="0"/>
            </a:p>
          </p:txBody>
        </p:sp>
        <p:cxnSp>
          <p:nvCxnSpPr>
            <p:cNvPr id="45" name="Straight Connector 44"/>
            <p:cNvCxnSpPr>
              <a:stCxn id="34" idx="3"/>
              <a:endCxn id="36" idx="7"/>
            </p:cNvCxnSpPr>
            <p:nvPr/>
          </p:nvCxnSpPr>
          <p:spPr>
            <a:xfrm flipH="1">
              <a:off x="9139600" y="26468831"/>
              <a:ext cx="455418" cy="5449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527051" y="29082236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0372161" y="29022138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>
              <a:stCxn id="40" idx="5"/>
              <a:endCxn id="46" idx="1"/>
            </p:cNvCxnSpPr>
            <p:nvPr/>
          </p:nvCxnSpPr>
          <p:spPr>
            <a:xfrm>
              <a:off x="11267525" y="28242610"/>
              <a:ext cx="313857" cy="8939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1564405" y="28303128"/>
              <a:ext cx="1169711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800000"/>
                  </a:solidFill>
                  <a:latin typeface="Courier"/>
                  <a:cs typeface="Courier"/>
                </a:rPr>
                <a:t>CTG…</a:t>
              </a:r>
              <a:endParaRPr lang="en-US" sz="3200" dirty="0">
                <a:solidFill>
                  <a:srgbClr val="800000"/>
                </a:solidFill>
                <a:latin typeface="Courier"/>
                <a:cs typeface="Courier"/>
              </a:endParaRPr>
            </a:p>
          </p:txBody>
        </p:sp>
        <p:cxnSp>
          <p:nvCxnSpPr>
            <p:cNvPr id="50" name="Straight Connector 49"/>
            <p:cNvCxnSpPr>
              <a:stCxn id="40" idx="3"/>
              <a:endCxn id="47" idx="7"/>
            </p:cNvCxnSpPr>
            <p:nvPr/>
          </p:nvCxnSpPr>
          <p:spPr>
            <a:xfrm flipH="1">
              <a:off x="10688825" y="28242610"/>
              <a:ext cx="316367" cy="8338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9609100" y="28378043"/>
              <a:ext cx="1169711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604A7B"/>
                  </a:solidFill>
                  <a:latin typeface="Courier"/>
                  <a:cs typeface="Courier"/>
                </a:rPr>
                <a:t>TTG…</a:t>
              </a:r>
              <a:endParaRPr lang="en-US" sz="3200" dirty="0">
                <a:solidFill>
                  <a:srgbClr val="604A7B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749909" y="6125272"/>
            <a:ext cx="6169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 smtClean="0"/>
              <a:t>Trie</a:t>
            </a:r>
            <a:r>
              <a:rPr lang="en-US" sz="2800" b="1" dirty="0" smtClean="0"/>
              <a:t> length: </a:t>
            </a:r>
            <a:r>
              <a:rPr lang="en-US" sz="2800" dirty="0" smtClean="0"/>
              <a:t>Sum of all edge lengths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3706168" y="4162590"/>
            <a:ext cx="1344934" cy="52464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13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51002" y="1362566"/>
            <a:ext cx="3408566" cy="37856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51001" y="4749480"/>
            <a:ext cx="2044149" cy="3800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8917" y="1362566"/>
            <a:ext cx="3225767" cy="37856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3958" y="4725669"/>
            <a:ext cx="2044149" cy="3800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51001" y="4355112"/>
            <a:ext cx="2044149" cy="3800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8917" y="4345608"/>
            <a:ext cx="2044149" cy="3800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51001" y="3953390"/>
            <a:ext cx="2044149" cy="3800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8917" y="3953390"/>
            <a:ext cx="2044149" cy="3800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8917" y="1362566"/>
            <a:ext cx="2044149" cy="25908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8917" y="1362566"/>
            <a:ext cx="2044121" cy="3785638"/>
          </a:xfrm>
          <a:prstGeom prst="rect">
            <a:avLst/>
          </a:prstGeom>
        </p:spPr>
        <p:txBody>
          <a:bodyPr wrap="none" lIns="91426" tIns="45713" rIns="91426" bIns="45713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latin typeface="Courier"/>
                <a:cs typeface="Courier"/>
              </a:rPr>
              <a:t>CCCCCCCCCC</a:t>
            </a:r>
          </a:p>
          <a:p>
            <a:r>
              <a:rPr lang="en-US" sz="2400" dirty="0">
                <a:latin typeface="Courier"/>
                <a:cs typeface="Courier"/>
              </a:rPr>
              <a:t>GGGGGGGGGG</a:t>
            </a:r>
          </a:p>
          <a:p>
            <a:r>
              <a:rPr lang="en-US" sz="2400" dirty="0">
                <a:latin typeface="Courier"/>
                <a:cs typeface="Courier"/>
              </a:rPr>
              <a:t>TTTTTTTTTT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1001" y="1362566"/>
            <a:ext cx="2044149" cy="25908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351001" y="1362566"/>
            <a:ext cx="2044121" cy="3785638"/>
          </a:xfrm>
          <a:prstGeom prst="rect">
            <a:avLst/>
          </a:prstGeom>
        </p:spPr>
        <p:txBody>
          <a:bodyPr wrap="none" lIns="91426" tIns="45713" rIns="91426" bIns="45713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latin typeface="Courier"/>
                <a:cs typeface="Courier"/>
              </a:rPr>
              <a:t>CCCCCCCCCC</a:t>
            </a:r>
          </a:p>
          <a:p>
            <a:r>
              <a:rPr lang="en-US" sz="2400" dirty="0">
                <a:latin typeface="Courier"/>
                <a:cs typeface="Courier"/>
              </a:rPr>
              <a:t>GGGGGGGGGG</a:t>
            </a:r>
          </a:p>
          <a:p>
            <a:r>
              <a:rPr lang="en-US" sz="2400" dirty="0">
                <a:latin typeface="Courier"/>
                <a:cs typeface="Courier"/>
              </a:rPr>
              <a:t>TTTTTTTTTT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46767" y="573923"/>
            <a:ext cx="979777" cy="830983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dirty="0" err="1" smtClean="0"/>
              <a:t>Trie</a:t>
            </a:r>
            <a:endParaRPr lang="en-US" sz="2400" dirty="0" smtClean="0"/>
          </a:p>
          <a:p>
            <a:r>
              <a:rPr lang="en-US" sz="2400" dirty="0" smtClean="0"/>
              <a:t>length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7547848" y="545279"/>
            <a:ext cx="979777" cy="830983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dirty="0" err="1" smtClean="0"/>
              <a:t>Trie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 smtClean="0"/>
              <a:t>length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711163" y="2043786"/>
            <a:ext cx="496622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b="1" dirty="0" smtClean="0"/>
              <a:t>10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711163" y="3953389"/>
            <a:ext cx="496622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b="1" dirty="0"/>
              <a:t>4</a:t>
            </a:r>
            <a:r>
              <a:rPr lang="en-US" sz="2400" b="1" dirty="0" smtClean="0"/>
              <a:t>0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746287" y="2613174"/>
            <a:ext cx="496622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0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746287" y="4521738"/>
            <a:ext cx="496622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0</a:t>
            </a:r>
            <a:endParaRPr lang="en-US" sz="24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130740" y="3199681"/>
            <a:ext cx="3959547" cy="137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5027130" y="4286430"/>
            <a:ext cx="3959547" cy="137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524591" y="5275770"/>
            <a:ext cx="893516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dirty="0" smtClean="0"/>
              <a:t>Naïve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459141" y="5247126"/>
            <a:ext cx="1706539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dirty="0" smtClean="0"/>
              <a:t>Work-based</a:t>
            </a:r>
            <a:endParaRPr lang="en-US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878" y="2043786"/>
            <a:ext cx="569609" cy="60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80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1736572" y="241920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36572" y="453288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024094" y="2692159"/>
            <a:ext cx="2404059" cy="46062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6764697" y="2674879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024094" y="3782320"/>
            <a:ext cx="2404059" cy="46062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7206721" y="3752364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7990" y="3243642"/>
            <a:ext cx="309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 3: Ambiguous assignment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655" t="30380" r="90011" b="52159"/>
          <a:stretch/>
        </p:blipFill>
        <p:spPr>
          <a:xfrm>
            <a:off x="4475465" y="3296556"/>
            <a:ext cx="675459" cy="42354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98636" y="3239184"/>
            <a:ext cx="3153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?</a:t>
            </a:r>
            <a:endParaRPr lang="en-US" sz="22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613811" y="3073090"/>
            <a:ext cx="259687" cy="223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613811" y="3619432"/>
            <a:ext cx="246543" cy="23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056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419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124521" y="680372"/>
            <a:ext cx="1911477" cy="3662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980574" y="663092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2281610" y="680372"/>
            <a:ext cx="1911477" cy="36624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3622886" y="650416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1818084" y="1693828"/>
            <a:ext cx="537060" cy="3367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25568" y="1275808"/>
            <a:ext cx="250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?</a:t>
            </a:r>
            <a:endParaRPr lang="en-US" sz="22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650175" y="1140480"/>
            <a:ext cx="275393" cy="224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256571" y="1140480"/>
            <a:ext cx="309408" cy="289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50175" y="126374"/>
            <a:ext cx="98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Random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492989" y="127671"/>
            <a:ext cx="29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Uniquely</a:t>
            </a:r>
            <a:r>
              <a:rPr lang="en-US" dirty="0" smtClean="0"/>
              <a:t> </a:t>
            </a:r>
            <a:r>
              <a:rPr lang="en-US" dirty="0" err="1" smtClean="0"/>
              <a:t>alignable</a:t>
            </a:r>
            <a:r>
              <a:rPr lang="en-US" dirty="0" smtClean="0"/>
              <a:t> reads only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70778" y="3748353"/>
            <a:ext cx="181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Fractional </a:t>
            </a:r>
            <a:r>
              <a:rPr lang="en-US" dirty="0" smtClean="0"/>
              <a:t>counts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08243" y="3504596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Assign reads  based on </a:t>
            </a:r>
            <a:endParaRPr lang="en-US" dirty="0"/>
          </a:p>
          <a:p>
            <a:r>
              <a:rPr lang="en-US" b="1" dirty="0" smtClean="0"/>
              <a:t>proportion</a:t>
            </a:r>
            <a:r>
              <a:rPr lang="en-US" dirty="0" smtClean="0"/>
              <a:t> of unique reads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489575" y="2057507"/>
            <a:ext cx="118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Flip a coin</a:t>
            </a:r>
            <a:endParaRPr lang="en-US" i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98120" y="2920671"/>
            <a:ext cx="537060" cy="33675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68936" y="2554427"/>
            <a:ext cx="1911477" cy="36624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H="1">
            <a:off x="924989" y="2537147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2305405" y="2554427"/>
            <a:ext cx="1911477" cy="366244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H="1">
            <a:off x="3646681" y="2524471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6136899" y="1905415"/>
            <a:ext cx="537060" cy="336758"/>
          </a:xfrm>
          <a:prstGeom prst="rect">
            <a:avLst/>
          </a:prstGeom>
        </p:spPr>
      </p:pic>
      <p:sp>
        <p:nvSpPr>
          <p:cNvPr id="37" name="Circular Arrow 36"/>
          <p:cNvSpPr/>
          <p:nvPr/>
        </p:nvSpPr>
        <p:spPr>
          <a:xfrm>
            <a:off x="6289671" y="1210808"/>
            <a:ext cx="1365067" cy="1120784"/>
          </a:xfrm>
          <a:prstGeom prst="circular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020" y="1783282"/>
            <a:ext cx="1370775" cy="109662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6216332" y="6642556"/>
            <a:ext cx="292766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948A54"/>
                </a:solidFill>
              </a:rPr>
              <a:t>http://</a:t>
            </a:r>
            <a:r>
              <a:rPr lang="en-US" sz="800" dirty="0" err="1">
                <a:solidFill>
                  <a:srgbClr val="948A54"/>
                </a:solidFill>
              </a:rPr>
              <a:t>www.psdgraphics.com</a:t>
            </a:r>
            <a:r>
              <a:rPr lang="en-US" sz="800" dirty="0">
                <a:solidFill>
                  <a:srgbClr val="948A54"/>
                </a:solidFill>
              </a:rPr>
              <a:t>/file/recycling-bin-</a:t>
            </a:r>
            <a:r>
              <a:rPr lang="en-US" sz="800" dirty="0" err="1">
                <a:solidFill>
                  <a:srgbClr val="948A54"/>
                </a:solidFill>
              </a:rPr>
              <a:t>icon.jpg</a:t>
            </a:r>
            <a:endParaRPr lang="en-US" sz="800" dirty="0">
              <a:solidFill>
                <a:srgbClr val="948A54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129979" y="5105977"/>
            <a:ext cx="537060" cy="33675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100795" y="4696533"/>
            <a:ext cx="1911477" cy="366244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H="1">
            <a:off x="956848" y="4679253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2337264" y="4696533"/>
            <a:ext cx="1911477" cy="366244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H="1">
            <a:off x="3678540" y="4666577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2382393" y="5097337"/>
            <a:ext cx="537060" cy="33675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1400" y="5379494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399327" y="5379494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4813644" y="5196372"/>
            <a:ext cx="1911477" cy="36624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>
            <a:off x="5669697" y="5179092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7050113" y="5196372"/>
            <a:ext cx="1911477" cy="36624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H="1">
            <a:off x="8391389" y="5166416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6513053" y="6094363"/>
            <a:ext cx="537060" cy="33675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658689" y="5692078"/>
            <a:ext cx="764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66%</a:t>
            </a:r>
            <a:endParaRPr lang="en-US" sz="2200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 flipV="1">
            <a:off x="6295199" y="5709394"/>
            <a:ext cx="378760" cy="289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6901594" y="5718654"/>
            <a:ext cx="370821" cy="280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3"/>
          <a:srcRect l="8836" t="29469" r="78657" b="51541"/>
          <a:stretch/>
        </p:blipFill>
        <p:spPr>
          <a:xfrm>
            <a:off x="5322030" y="4800172"/>
            <a:ext cx="719581" cy="366244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H="1">
            <a:off x="5669697" y="4782892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3"/>
          <a:srcRect l="11442" t="28267" r="74895" b="52743"/>
          <a:stretch/>
        </p:blipFill>
        <p:spPr>
          <a:xfrm>
            <a:off x="5465451" y="4408359"/>
            <a:ext cx="786108" cy="366244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>
            <a:off x="5689638" y="4391079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3"/>
          <a:srcRect l="18803" t="29468" r="68934" b="53095"/>
          <a:stretch/>
        </p:blipFill>
        <p:spPr>
          <a:xfrm>
            <a:off x="8131920" y="4797897"/>
            <a:ext cx="705590" cy="33628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H="1">
            <a:off x="8391389" y="4767941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272415" y="5694545"/>
            <a:ext cx="764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33%</a:t>
            </a:r>
            <a:endParaRPr lang="en-US" sz="2200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4515774" y="573743"/>
            <a:ext cx="0" cy="56224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96894" y="3434044"/>
            <a:ext cx="831713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1661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5665238" y="547780"/>
            <a:ext cx="2404059" cy="460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746" t="29469" r="87447" b="51541"/>
          <a:stretch/>
        </p:blipFill>
        <p:spPr>
          <a:xfrm>
            <a:off x="5863950" y="973128"/>
            <a:ext cx="709651" cy="46062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6334938" y="1008404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919" t="29469" r="84932" b="51541"/>
          <a:stretch/>
        </p:blipFill>
        <p:spPr>
          <a:xfrm>
            <a:off x="6102742" y="1358099"/>
            <a:ext cx="662017" cy="46062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491658" y="139337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2004" t="29469" r="68189" b="51541"/>
          <a:stretch/>
        </p:blipFill>
        <p:spPr>
          <a:xfrm>
            <a:off x="7270459" y="964309"/>
            <a:ext cx="709651" cy="46062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7741447" y="99958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12257" t="29469" r="78594" b="51541"/>
          <a:stretch/>
        </p:blipFill>
        <p:spPr>
          <a:xfrm>
            <a:off x="6559342" y="1739705"/>
            <a:ext cx="662017" cy="46062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6948258" y="17749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285988" y="4921279"/>
            <a:ext cx="2404059" cy="46062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7026591" y="4903999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285988" y="6011440"/>
            <a:ext cx="2404059" cy="460624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7468615" y="5981484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4737359" y="2870074"/>
            <a:ext cx="2018472" cy="46631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6019752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51258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39245" y="2870074"/>
            <a:ext cx="152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100,000,000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324" y="3594862"/>
            <a:ext cx="559806" cy="5969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39" y="3594862"/>
            <a:ext cx="559806" cy="5969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67" y="3594862"/>
            <a:ext cx="559806" cy="596925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736572" y="241920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36572" y="453288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9884" y="1105432"/>
            <a:ext cx="335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I: Fast </a:t>
            </a:r>
            <a:r>
              <a:rPr lang="en-US" i="1" dirty="0" smtClean="0"/>
              <a:t>k-</a:t>
            </a:r>
            <a:r>
              <a:rPr lang="en-US" dirty="0" smtClean="0"/>
              <a:t>difference alignment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89884" y="3336388"/>
            <a:ext cx="281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2: Multi-core clustering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89884" y="5472762"/>
            <a:ext cx="303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3: Ambiguous assignment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l="655" t="30380" r="90011" b="52159"/>
          <a:stretch/>
        </p:blipFill>
        <p:spPr>
          <a:xfrm>
            <a:off x="4737359" y="5525676"/>
            <a:ext cx="675459" cy="4235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0530" y="5468304"/>
            <a:ext cx="3153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?</a:t>
            </a:r>
            <a:endParaRPr lang="en-US" sz="2200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875705" y="5302210"/>
            <a:ext cx="259687" cy="223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875705" y="5848552"/>
            <a:ext cx="246543" cy="23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057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7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59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3497199" y="4574394"/>
            <a:ext cx="2550572" cy="14822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3550909" y="1231948"/>
            <a:ext cx="2470942" cy="30318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276554" y="3957735"/>
            <a:ext cx="2312221" cy="471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273354" y="4592210"/>
            <a:ext cx="2404059" cy="4606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273355" y="5177240"/>
            <a:ext cx="2018472" cy="466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273354" y="5793562"/>
            <a:ext cx="2156707" cy="4723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069605" y="55149"/>
            <a:ext cx="106967" cy="2469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09171" y="0"/>
            <a:ext cx="163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Sequencing Error</a:t>
            </a:r>
            <a:endParaRPr lang="en-US" sz="1600" b="1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865181" y="399301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096961" y="4004307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28154" y="462435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650788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132609" y="584334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272167" y="1552695"/>
            <a:ext cx="2312221" cy="4711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272167" y="2211239"/>
            <a:ext cx="2404059" cy="4606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272168" y="2796269"/>
            <a:ext cx="2018472" cy="4663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272167" y="3412591"/>
            <a:ext cx="2156707" cy="47233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1860794" y="158797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092574" y="1599267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282487" y="22433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554561" y="283332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986067" y="283332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915422" y="346237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276554" y="1012130"/>
            <a:ext cx="2404059" cy="460624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>
            <a:off x="2286874" y="104427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7069605" y="462860"/>
            <a:ext cx="106967" cy="2469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09171" y="407711"/>
            <a:ext cx="194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Species-specific SNP</a:t>
            </a:r>
            <a:endParaRPr lang="en-US" sz="1600" b="1" dirty="0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6901408" y="466085"/>
            <a:ext cx="106967" cy="24693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017157" y="994850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017157" y="2781558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017157" y="3412591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017157" y="5177240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017157" y="5805273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480301" y="1552695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454794" y="2181283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1455981" y="3955802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069790" y="4559117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3556742" y="1301163"/>
            <a:ext cx="2404059" cy="46062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H="1">
            <a:off x="5567062" y="133330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297345" y="1283883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3556742" y="1789360"/>
            <a:ext cx="2404059" cy="46062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>
            <a:off x="5411542" y="182150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4353178" y="1756267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3556742" y="2260824"/>
            <a:ext cx="2156707" cy="47233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>
            <a:off x="5415997" y="2310603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4301732" y="2260824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3575311" y="2756962"/>
            <a:ext cx="2156707" cy="47233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H="1">
            <a:off x="5218566" y="280674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4320301" y="2756962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3575311" y="3256730"/>
            <a:ext cx="2018472" cy="466314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H="1">
            <a:off x="4857704" y="32937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289210" y="32937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4319113" y="3256730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3575311" y="3713839"/>
            <a:ext cx="2018472" cy="466314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>
            <a:off x="4952744" y="375089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319113" y="3713839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3575311" y="4626234"/>
            <a:ext cx="2404059" cy="460624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H="1">
            <a:off x="5585631" y="4658376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4757938" y="4596278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3556742" y="5074381"/>
            <a:ext cx="2312221" cy="471167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H="1">
            <a:off x="5145369" y="5109657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377149" y="5120953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4764876" y="5074381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3556742" y="5563490"/>
            <a:ext cx="2312221" cy="471167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H="1">
            <a:off x="5145369" y="5598766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77149" y="561006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4736169" y="5561557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092998" y="1192320"/>
            <a:ext cx="0" cy="46510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575386" y="2794765"/>
            <a:ext cx="2404059" cy="460624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H="1">
            <a:off x="7315989" y="2777485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575386" y="3884926"/>
            <a:ext cx="2404059" cy="460624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flipH="1">
            <a:off x="7758013" y="3854970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381595" y="1175285"/>
            <a:ext cx="0" cy="46510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237741" y="6286694"/>
            <a:ext cx="85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Cluster</a:t>
            </a:r>
            <a:endParaRPr lang="en-US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7582871" y="6286800"/>
            <a:ext cx="75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1190950" y="6286800"/>
            <a:ext cx="69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5611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650487" y="4486267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432373" y="598726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840239" y="491882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215670" y="5626697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140605" y="5128944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765174" y="4702744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644280" y="430827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437883" y="1826872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946921" y="598726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432373" y="929122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946921" y="929122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32373" y="1480849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946921" y="1480849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71085" y="1826872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650487" y="5306940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432373" y="265520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946921" y="26552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432373" y="2157268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624768" y="2157268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7395142" y="394705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7668933" y="4397269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215670" y="385805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464808" y="409945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6805093" y="346741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7770573" y="3574978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7857098" y="4787235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516036" y="5537699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68018" y="348598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70491" y="1000507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 </a:t>
            </a:r>
            <a:endParaRPr lang="en-US" sz="2400" dirty="0"/>
          </a:p>
        </p:txBody>
      </p:sp>
      <p:sp>
        <p:nvSpPr>
          <p:cNvPr id="47" name="Rectangle 46"/>
          <p:cNvSpPr/>
          <p:nvPr/>
        </p:nvSpPr>
        <p:spPr>
          <a:xfrm>
            <a:off x="989654" y="5315152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59815" y="3613625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460481" y="4282954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86723" y="4511745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460481" y="495916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689605" y="5359703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17337" y="4617451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386871" y="495916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01043" y="4107663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820384" y="4574201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017337" y="3934611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296210" y="3777267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881967" y="5404150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4591226" y="3390312"/>
            <a:ext cx="0" cy="28592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84469" y="6249597"/>
            <a:ext cx="303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targeted sequencing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446881" y="6217331"/>
            <a:ext cx="308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Whole genome shotgun (WGS)</a:t>
            </a:r>
          </a:p>
          <a:p>
            <a:pPr algn="ctr"/>
            <a:r>
              <a:rPr lang="en-US" dirty="0" smtClean="0"/>
              <a:t>sequencing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993237" y="2157268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458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5665238" y="547780"/>
            <a:ext cx="2404059" cy="460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746" t="29469" r="87447" b="51541"/>
          <a:stretch/>
        </p:blipFill>
        <p:spPr>
          <a:xfrm>
            <a:off x="5863950" y="973128"/>
            <a:ext cx="709651" cy="46062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6334938" y="1008404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919" t="29469" r="84932" b="51541"/>
          <a:stretch/>
        </p:blipFill>
        <p:spPr>
          <a:xfrm>
            <a:off x="6102742" y="1358099"/>
            <a:ext cx="662017" cy="46062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491658" y="139337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2004" t="29469" r="68189" b="51541"/>
          <a:stretch/>
        </p:blipFill>
        <p:spPr>
          <a:xfrm>
            <a:off x="7270459" y="964309"/>
            <a:ext cx="709651" cy="46062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7741447" y="99958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12257" t="29469" r="78594" b="51541"/>
          <a:stretch/>
        </p:blipFill>
        <p:spPr>
          <a:xfrm>
            <a:off x="6559342" y="1739705"/>
            <a:ext cx="662017" cy="46062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6948258" y="17749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285988" y="4921279"/>
            <a:ext cx="2404059" cy="46062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7026591" y="4903999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285988" y="6011440"/>
            <a:ext cx="2404059" cy="460624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7468615" y="5981484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4737359" y="2870074"/>
            <a:ext cx="2018472" cy="46631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6019752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51258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39245" y="2870074"/>
            <a:ext cx="152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100,000,000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324" y="3594862"/>
            <a:ext cx="559806" cy="5969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39" y="3594862"/>
            <a:ext cx="559806" cy="5969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67" y="3594862"/>
            <a:ext cx="559806" cy="596925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736572" y="241920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36572" y="453288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9884" y="1105432"/>
            <a:ext cx="335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I: Fast </a:t>
            </a:r>
            <a:r>
              <a:rPr lang="en-US" i="1" dirty="0" smtClean="0"/>
              <a:t>k-</a:t>
            </a:r>
            <a:r>
              <a:rPr lang="en-US" dirty="0" smtClean="0"/>
              <a:t>difference alignment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89884" y="3336388"/>
            <a:ext cx="281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2: Multi-core clustering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89884" y="5472762"/>
            <a:ext cx="303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3: Ambiguous assignment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l="655" t="30380" r="90011" b="52159"/>
          <a:stretch/>
        </p:blipFill>
        <p:spPr>
          <a:xfrm>
            <a:off x="4737359" y="5525676"/>
            <a:ext cx="675459" cy="4235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0530" y="5468304"/>
            <a:ext cx="3153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?</a:t>
            </a:r>
            <a:endParaRPr lang="en-US" sz="2200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875705" y="5302210"/>
            <a:ext cx="259687" cy="223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875705" y="5848552"/>
            <a:ext cx="246543" cy="23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220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26803" y="2046327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62052" y="1806507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23309" y="2449140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66572" y="237314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5444" y="2808688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503161" y="297209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/>
          <p:cNvSpPr/>
          <p:nvPr/>
        </p:nvSpPr>
        <p:spPr>
          <a:xfrm>
            <a:off x="278590" y="3947882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/>
          <p:cNvSpPr/>
          <p:nvPr/>
        </p:nvSpPr>
        <p:spPr>
          <a:xfrm>
            <a:off x="1096619" y="4059945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>
            <a:off x="664435" y="4595226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/>
        </p:nvSpPr>
        <p:spPr>
          <a:xfrm>
            <a:off x="1364767" y="4816437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235484" y="3859695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2892122" y="398629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725084" y="3450054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43602" y="203953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78851" y="179971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40108" y="2442352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83371" y="2366361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032243" y="2801900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819960" y="2965311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>
            <a:off x="5595389" y="3941094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6394742" y="4090513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/>
          <p:cNvSpPr/>
          <p:nvPr/>
        </p:nvSpPr>
        <p:spPr>
          <a:xfrm>
            <a:off x="5981234" y="4588438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6681566" y="4809649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7552283" y="385290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8279475" y="398629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8027467" y="3485820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3987220" y="3287995"/>
            <a:ext cx="1067000" cy="69830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nut 32"/>
          <p:cNvSpPr/>
          <p:nvPr/>
        </p:nvSpPr>
        <p:spPr>
          <a:xfrm>
            <a:off x="5791403" y="1527944"/>
            <a:ext cx="1710425" cy="2060605"/>
          </a:xfrm>
          <a:prstGeom prst="donut">
            <a:avLst>
              <a:gd name="adj" fmla="val 477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Donut 33"/>
          <p:cNvSpPr/>
          <p:nvPr/>
        </p:nvSpPr>
        <p:spPr>
          <a:xfrm rot="18823371">
            <a:off x="5566648" y="3548521"/>
            <a:ext cx="1557821" cy="2083816"/>
          </a:xfrm>
          <a:prstGeom prst="donut">
            <a:avLst>
              <a:gd name="adj" fmla="val 477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Donut 34"/>
          <p:cNvSpPr/>
          <p:nvPr/>
        </p:nvSpPr>
        <p:spPr>
          <a:xfrm rot="2846131">
            <a:off x="7351900" y="3295334"/>
            <a:ext cx="1649581" cy="1524911"/>
          </a:xfrm>
          <a:prstGeom prst="donut">
            <a:avLst>
              <a:gd name="adj" fmla="val 477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75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48"/>
            <a:ext cx="8229600" cy="1143000"/>
          </a:xfrm>
        </p:spPr>
        <p:txBody>
          <a:bodyPr/>
          <a:lstStyle/>
          <a:p>
            <a:r>
              <a:rPr lang="en-US" dirty="0" smtClean="0"/>
              <a:t>Hierarchical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504640" y="1532861"/>
            <a:ext cx="0" cy="43253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03299" y="953473"/>
            <a:ext cx="128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Divisive</a:t>
            </a:r>
          </a:p>
          <a:p>
            <a:r>
              <a:rPr lang="en-US" dirty="0"/>
              <a:t>(</a:t>
            </a:r>
            <a:r>
              <a:rPr lang="en-US" dirty="0" smtClean="0"/>
              <a:t>Top-down)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66244" y="953473"/>
            <a:ext cx="1584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Agglomerative</a:t>
            </a:r>
          </a:p>
          <a:p>
            <a:r>
              <a:rPr lang="en-US" dirty="0" smtClean="0"/>
              <a:t>(Bottom-up)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82769" y="193425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26520" y="186264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307045" y="216744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631320" y="216744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624377" y="186264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776777" y="201504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481154" y="209583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99626" y="2239056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470466" y="272564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75253" y="272564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48848" y="2943394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47708" y="3529179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391459" y="345756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371984" y="376236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696259" y="376236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89316" y="3457567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41716" y="3609967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546093" y="369075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64565" y="3833978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535405" y="4320565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840192" y="4320565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13787" y="4538316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75214" y="5170570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418965" y="5098958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99490" y="5403758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23765" y="5403758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716822" y="5098958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869222" y="5251358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573599" y="5332146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792071" y="5475369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562911" y="5961956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67698" y="5961956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741293" y="6179707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427364" y="3232442"/>
            <a:ext cx="34184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27364" y="4912556"/>
            <a:ext cx="33420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761328" y="194343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105079" y="187182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085604" y="217662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9879" y="217662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02936" y="187182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55336" y="202422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259713" y="2105010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78185" y="224823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249025" y="273482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553812" y="273482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427407" y="2952571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826267" y="3538356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170018" y="346674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150543" y="377154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474818" y="377154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467875" y="3466744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620275" y="3619144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7324652" y="369993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543124" y="384315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7313964" y="4329742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618751" y="4329742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492346" y="454749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853773" y="517974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197524" y="510813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178049" y="541293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502324" y="541293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495381" y="510813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647781" y="526053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352158" y="534132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570630" y="5484546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7341470" y="597113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646257" y="597113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519852" y="6188884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5087113" y="3241619"/>
            <a:ext cx="32412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087113" y="4912556"/>
            <a:ext cx="32412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203422" y="3457567"/>
            <a:ext cx="9549" cy="1223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212971" y="5108135"/>
            <a:ext cx="9549" cy="1223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2212971" y="5757785"/>
            <a:ext cx="1251247" cy="18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Donut 89"/>
          <p:cNvSpPr/>
          <p:nvPr/>
        </p:nvSpPr>
        <p:spPr>
          <a:xfrm>
            <a:off x="7313964" y="3375665"/>
            <a:ext cx="628181" cy="505683"/>
          </a:xfrm>
          <a:prstGeom prst="donut">
            <a:avLst>
              <a:gd name="adj" fmla="val 113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Donut 90"/>
          <p:cNvSpPr/>
          <p:nvPr/>
        </p:nvSpPr>
        <p:spPr>
          <a:xfrm>
            <a:off x="7085672" y="4967006"/>
            <a:ext cx="1056994" cy="855149"/>
          </a:xfrm>
          <a:prstGeom prst="donut">
            <a:avLst>
              <a:gd name="adj" fmla="val 113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433770" y="6332107"/>
            <a:ext cx="525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Often O(n</a:t>
            </a:r>
            <a:r>
              <a:rPr lang="en-US" b="1" baseline="30000" dirty="0" smtClean="0"/>
              <a:t>3</a:t>
            </a:r>
            <a:r>
              <a:rPr lang="en-US" b="1" dirty="0" smtClean="0"/>
              <a:t>) time, but more efficient algorithms exist.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42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6491</TotalTime>
  <Words>3022</Words>
  <Application>Microsoft Macintosh PowerPoint</Application>
  <PresentationFormat>On-screen Show (4:3)</PresentationFormat>
  <Paragraphs>1409</Paragraphs>
  <Slides>47</Slides>
  <Notes>35</Notes>
  <HiddenSlides>9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Office Theme</vt:lpstr>
      <vt:lpstr>Microsoft Word Document</vt:lpstr>
      <vt:lpstr>Algorithms for Clustering Highly Conserved Phylogenetic Markers</vt:lpstr>
      <vt:lpstr>TODO: Genome</vt:lpstr>
      <vt:lpstr>PowerPoint Presentation</vt:lpstr>
      <vt:lpstr>16S rRNA gene</vt:lpstr>
      <vt:lpstr>PowerPoint Presentation</vt:lpstr>
      <vt:lpstr>PowerPoint Presentation</vt:lpstr>
      <vt:lpstr>PowerPoint Presentation</vt:lpstr>
      <vt:lpstr>Clustering</vt:lpstr>
      <vt:lpstr>Hierarchical </vt:lpstr>
      <vt:lpstr>Greedy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TODO: Farthest reaching d-path</vt:lpstr>
      <vt:lpstr>TODO: Preliminary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</vt:lpstr>
      <vt:lpstr>PowerPoint Presentation</vt:lpstr>
      <vt:lpstr>PowerPoint Presentation</vt:lpstr>
      <vt:lpstr>Hidden</vt:lpstr>
      <vt:lpstr>Acknowledgements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for Clustering Highly Conserved Phylogenetic Markers</dc:title>
  <dc:creator>Christopher Hill</dc:creator>
  <cp:lastModifiedBy>Christopher Hill</cp:lastModifiedBy>
  <cp:revision>324</cp:revision>
  <dcterms:created xsi:type="dcterms:W3CDTF">2014-05-08T17:35:39Z</dcterms:created>
  <dcterms:modified xsi:type="dcterms:W3CDTF">2014-05-13T05:50:53Z</dcterms:modified>
</cp:coreProperties>
</file>